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84" r:id="rId3"/>
    <p:sldId id="265" r:id="rId4"/>
    <p:sldId id="262" r:id="rId5"/>
    <p:sldId id="278" r:id="rId6"/>
    <p:sldId id="263" r:id="rId7"/>
    <p:sldId id="264" r:id="rId8"/>
    <p:sldId id="266" r:id="rId9"/>
    <p:sldId id="280" r:id="rId10"/>
    <p:sldId id="270" r:id="rId11"/>
    <p:sldId id="279" r:id="rId12"/>
    <p:sldId id="277" r:id="rId13"/>
    <p:sldId id="268" r:id="rId14"/>
    <p:sldId id="271" r:id="rId15"/>
    <p:sldId id="267" r:id="rId16"/>
    <p:sldId id="261" r:id="rId17"/>
    <p:sldId id="282" r:id="rId18"/>
    <p:sldId id="259" r:id="rId19"/>
    <p:sldId id="281" r:id="rId20"/>
    <p:sldId id="260"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83379" autoAdjust="0"/>
  </p:normalViewPr>
  <p:slideViewPr>
    <p:cSldViewPr snapToGrid="0" showGuides="1">
      <p:cViewPr varScale="1">
        <p:scale>
          <a:sx n="92" d="100"/>
          <a:sy n="92" d="100"/>
        </p:scale>
        <p:origin x="102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34596-D3DE-4130-9023-5F6A2396B197}" type="datetimeFigureOut">
              <a:rPr lang="sv-SE" smtClean="0"/>
              <a:t>2023-10-09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3739C-AA82-4409-8C18-D42C3AB7ED29}" type="slidenum">
              <a:rPr lang="sv-SE" smtClean="0"/>
              <a:t>‹#›</a:t>
            </a:fld>
            <a:endParaRPr lang="sv-SE"/>
          </a:p>
        </p:txBody>
      </p:sp>
    </p:spTree>
    <p:extLst>
      <p:ext uri="{BB962C8B-B14F-4D97-AF65-F5344CB8AC3E}">
        <p14:creationId xmlns:p14="http://schemas.microsoft.com/office/powerpoint/2010/main" val="47271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fredrik.kron@rfsisu.s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1</a:t>
            </a:fld>
            <a:endParaRPr lang="sv-SE"/>
          </a:p>
        </p:txBody>
      </p:sp>
    </p:spTree>
    <p:extLst>
      <p:ext uri="{BB962C8B-B14F-4D97-AF65-F5344CB8AC3E}">
        <p14:creationId xmlns:p14="http://schemas.microsoft.com/office/powerpoint/2010/main" val="61588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 mästerskapsstruktur för ungdomar var ett av ärenden som återremitterades från Förbundsårsmötet 2023 och som styrelsen nu jobbar vidare med. Bilden från Kraftmätningen som är en populär lagtävling för 15-17 åringar.</a:t>
            </a:r>
          </a:p>
        </p:txBody>
      </p:sp>
      <p:sp>
        <p:nvSpPr>
          <p:cNvPr id="4" name="Platshållare för bildnummer 3"/>
          <p:cNvSpPr>
            <a:spLocks noGrp="1"/>
          </p:cNvSpPr>
          <p:nvPr>
            <p:ph type="sldNum" sz="quarter" idx="5"/>
          </p:nvPr>
        </p:nvSpPr>
        <p:spPr/>
        <p:txBody>
          <a:bodyPr/>
          <a:lstStyle/>
          <a:p>
            <a:fld id="{4F73739C-AA82-4409-8C18-D42C3AB7ED29}" type="slidenum">
              <a:rPr lang="sv-SE" smtClean="0"/>
              <a:t>11</a:t>
            </a:fld>
            <a:endParaRPr lang="sv-SE"/>
          </a:p>
        </p:txBody>
      </p:sp>
    </p:spTree>
    <p:extLst>
      <p:ext uri="{BB962C8B-B14F-4D97-AF65-F5344CB8AC3E}">
        <p14:creationId xmlns:p14="http://schemas.microsoft.com/office/powerpoint/2010/main" val="3978499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Talmanus</a:t>
            </a:r>
            <a:r>
              <a:rPr lang="sv-SE" b="1" dirty="0"/>
              <a:t> eller snarare stöd till bilderna om Ni vill ha;</a:t>
            </a:r>
          </a:p>
          <a:p>
            <a:r>
              <a:rPr lang="sv-SE" dirty="0"/>
              <a:t>Arbetsgrupper, med person från styrelsen sammankallande (inom parentes), är tillsatta för alla fem ärenden och processer/arbete har startat och är igång. </a:t>
            </a:r>
          </a:p>
          <a:p>
            <a:endParaRPr lang="sv-SE" dirty="0"/>
          </a:p>
          <a:p>
            <a:r>
              <a:rPr lang="sv-SE" dirty="0"/>
              <a:t>Nedan beskrivning av respektive ärende i form av förslaget/motionen samt bemanning, tidsplan och lägesrapport (som kan vara bra att ha lite koll på). Mest för att påminna om vad som ärendet handlar om och finnas om dyker upp mer specifika frågor. </a:t>
            </a:r>
          </a:p>
          <a:p>
            <a:endParaRPr lang="sv-SE" dirty="0"/>
          </a:p>
          <a:p>
            <a:pPr>
              <a:lnSpc>
                <a:spcPct val="107000"/>
              </a:lnSpc>
              <a:spcAft>
                <a:spcPts val="800"/>
              </a:spcAft>
            </a:pPr>
            <a:r>
              <a:rPr lang="sv-SE" sz="1800" b="1" u="sng" dirty="0">
                <a:effectLst/>
                <a:latin typeface="Calibri" panose="020F0502020204030204" pitchFamily="34" charset="0"/>
                <a:ea typeface="Calibri" panose="020F0502020204030204" pitchFamily="34" charset="0"/>
                <a:cs typeface="Times New Roman" panose="02020603050405020304" pitchFamily="18" charset="0"/>
              </a:rPr>
              <a:t>Förbundsstyrelsens förslag: Ny Mästerskapsstruktur för ungdomar och juniorer.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Förslaget på FÅM;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Förbundsstyrelsen (FS) föreslår:</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Att</a:t>
            </a:r>
            <a:r>
              <a:rPr lang="sv-SE" sz="1800" dirty="0">
                <a:effectLst/>
                <a:latin typeface="Calibri" panose="020F0502020204030204" pitchFamily="34" charset="0"/>
                <a:ea typeface="Calibri" panose="020F0502020204030204" pitchFamily="34" charset="0"/>
                <a:cs typeface="Times New Roman" panose="02020603050405020304" pitchFamily="18" charset="0"/>
              </a:rPr>
              <a:t> fördelningen av tävlingsklasser vid mästerskapstävlingar för juniorer och ungdomar ändras från och med inomhussäsongen 2024, så att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 stora JSM inomhus och utomhus omfattar klasserna M/K 22 och P/F 19</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 stora USM inomhus och utomhus omfattar klasserna P/F 17 och P/F 16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c) regionmästerskap inomhus och utomhus genomförs för klasserna P/F 15 och P/F 14</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Att</a:t>
            </a:r>
            <a:r>
              <a:rPr lang="sv-SE" sz="1800" dirty="0">
                <a:effectLst/>
                <a:latin typeface="Calibri" panose="020F0502020204030204" pitchFamily="34" charset="0"/>
                <a:ea typeface="Calibri" panose="020F0502020204030204" pitchFamily="34" charset="0"/>
                <a:cs typeface="Times New Roman" panose="02020603050405020304" pitchFamily="18" charset="0"/>
              </a:rPr>
              <a:t> P/F 16 från och med tävlingsåret 2024 blir den yngsta tävlingsklassen vid USM i mångkamp.</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Att</a:t>
            </a:r>
            <a:r>
              <a:rPr lang="sv-SE" sz="1800" dirty="0">
                <a:effectLst/>
                <a:latin typeface="Calibri" panose="020F0502020204030204" pitchFamily="34" charset="0"/>
                <a:ea typeface="Calibri" panose="020F0502020204030204" pitchFamily="34" charset="0"/>
                <a:cs typeface="Times New Roman" panose="02020603050405020304" pitchFamily="18" charset="0"/>
              </a:rPr>
              <a:t> P/F 16 från och med tävlingsåret 2024 blir den yngsta tävlingsklassen vid USM i terränglöpning.</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Att</a:t>
            </a:r>
            <a:r>
              <a:rPr lang="sv-SE" sz="1800" dirty="0">
                <a:effectLst/>
                <a:latin typeface="Calibri" panose="020F0502020204030204" pitchFamily="34" charset="0"/>
                <a:ea typeface="Calibri" panose="020F0502020204030204" pitchFamily="34" charset="0"/>
                <a:cs typeface="Times New Roman" panose="02020603050405020304" pitchFamily="18" charset="0"/>
              </a:rPr>
              <a:t> P/F 15–17 från och med tävlingsåret 2024 blir den enda tävlingsklassen vid USM i stafett.</a:t>
            </a:r>
          </a:p>
          <a:p>
            <a:pPr>
              <a:lnSpc>
                <a:spcPct val="107000"/>
              </a:lnSpc>
              <a:spcAft>
                <a:spcPts val="800"/>
              </a:spcAft>
            </a:pPr>
            <a:r>
              <a:rPr lang="sv-SE" sz="1800" b="1" dirty="0">
                <a:effectLst/>
                <a:latin typeface="Calibri" panose="020F0502020204030204" pitchFamily="34" charset="0"/>
                <a:ea typeface="Times New Roman" panose="02020603050405020304" pitchFamily="18" charset="0"/>
                <a:cs typeface="Times New Roman" panose="02020603050405020304" pitchFamily="18" charset="0"/>
              </a:rPr>
              <a:t>Att </a:t>
            </a: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Lag-USM även fortsättningsvis är öppet för aktiva P/F 15–17 år.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Beslutet i korthet;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Förbundsårsmötet beslutade att återremittera ärendet till förbundsstyrelsen med medskicket att involvera Ungdomskommittén i arbetet.</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Bemanning;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Berndt Andersson, ordförande/sammankallade (Förbundsstyrelsen)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Daniel Bergin, (Kansliet-Tävling)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Frida Hogstrand, (Kansliet -Ungdom)</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Dejan Mirkovic, Kansliet - Elit/Landslag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Freja Andersdotter,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Ungdomskommitten</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Frida Hafström,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Ungdomskommitten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Gotl</a:t>
            </a:r>
            <a:r>
              <a:rPr lang="sv-SE" sz="1800" dirty="0">
                <a:effectLst/>
                <a:latin typeface="Calibri" panose="020F0502020204030204" pitchFamily="34" charset="0"/>
                <a:ea typeface="Calibri" panose="020F0502020204030204" pitchFamily="34" charset="0"/>
                <a:cs typeface="Times New Roman" panose="02020603050405020304" pitchFamily="18" charset="0"/>
              </a:rPr>
              <a:t>/Sthlm)</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Per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Orestig</a:t>
            </a:r>
            <a:r>
              <a:rPr lang="sv-SE" sz="1800" dirty="0">
                <a:effectLst/>
                <a:latin typeface="Calibri" panose="020F0502020204030204" pitchFamily="34" charset="0"/>
                <a:ea typeface="Calibri" panose="020F0502020204030204" pitchFamily="34" charset="0"/>
                <a:cs typeface="Times New Roman" panose="02020603050405020304" pitchFamily="18" charset="0"/>
              </a:rPr>
              <a:t>, (Habo Friidrott - motionen till FÅM)</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Jenny Jakobsson, (Medicinska kommittén)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Anders Gustavsson, (Elitklubbarna)</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Estelle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Montler</a:t>
            </a:r>
            <a:r>
              <a:rPr lang="sv-SE" sz="1800" dirty="0">
                <a:effectLst/>
                <a:latin typeface="Calibri" panose="020F0502020204030204" pitchFamily="34" charset="0"/>
                <a:ea typeface="Calibri" panose="020F0502020204030204" pitchFamily="34" charset="0"/>
                <a:cs typeface="Times New Roman" panose="02020603050405020304" pitchFamily="18" charset="0"/>
              </a:rPr>
              <a:t>, (TAK arrangemang)</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Arbetsläge -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Pratmanus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Startade upp med första möte 20 juni och är igång. Komplex fråga med många synpunkter och mycket känslor inblandade. Den stora utmaningen blir att i god tid få in ett bred spektra av konkreta inspel och åsikter från många delar av rörelsen.</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u="sng" dirty="0">
                <a:effectLst/>
                <a:latin typeface="Calibri" panose="020F0502020204030204" pitchFamily="34" charset="0"/>
                <a:ea typeface="Calibri" panose="020F0502020204030204" pitchFamily="34" charset="0"/>
                <a:cs typeface="Times New Roman" panose="02020603050405020304" pitchFamily="18" charset="0"/>
              </a:rPr>
              <a:t>Förbundsstyrelsens förslag: Åldersgräns för deltagande vid senior-SM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Förslaget på FÅM;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Förbundsstyrelsen (FS) föreslår:</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Att</a:t>
            </a:r>
            <a:r>
              <a:rPr lang="sv-SE" sz="1800" dirty="0">
                <a:effectLst/>
                <a:latin typeface="Calibri" panose="020F0502020204030204" pitchFamily="34" charset="0"/>
                <a:ea typeface="Calibri" panose="020F0502020204030204" pitchFamily="34" charset="0"/>
                <a:cs typeface="Times New Roman" panose="02020603050405020304" pitchFamily="18" charset="0"/>
              </a:rPr>
              <a:t> åldersgräns för deltagande på senior-SM föreslås sättas till 16 år, dvs det året friidrottaren fyller 16 år. </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Att </a:t>
            </a:r>
            <a:r>
              <a:rPr lang="sv-SE" sz="1800" dirty="0">
                <a:effectLst/>
                <a:latin typeface="Calibri" panose="020F0502020204030204" pitchFamily="34" charset="0"/>
                <a:ea typeface="Calibri" panose="020F0502020204030204" pitchFamily="34" charset="0"/>
                <a:cs typeface="Times New Roman" panose="02020603050405020304" pitchFamily="18" charset="0"/>
              </a:rPr>
              <a:t>höja åldersgränsen för deltagande i senior-SM från 17 till 18 år (d.v.s. det år friidrottaren fyller 18 år) i de grenar som redan har en åldersgräns (d.v.s. 3000m hinder, 5000m, 10000m samt alla SM-lopp i väg-, terräng- och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traillöpning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inklusive alla lopp på ultradistans).</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Att</a:t>
            </a:r>
            <a:r>
              <a:rPr lang="sv-SE" sz="1800" dirty="0">
                <a:effectLst/>
                <a:latin typeface="Calibri" panose="020F0502020204030204" pitchFamily="34" charset="0"/>
                <a:ea typeface="Calibri" panose="020F0502020204030204" pitchFamily="34" charset="0"/>
                <a:cs typeface="Times New Roman" panose="02020603050405020304" pitchFamily="18" charset="0"/>
              </a:rPr>
              <a:t> ovanstående gäller från och med inomhussäsongen 2024.</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Beslutet i korthet;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Förbundsmötet beslutade att återremittera styrelsens förslag.</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Calibri" panose="020F0502020204030204" pitchFamily="34" charset="0"/>
              </a:rPr>
              <a:t>Bemanning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Axel Lönnqvist (Ordförande och sammankallande)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Emma Joabsson (Östsvenska FIF och IFK Växjö)</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Linnea Agefjäll (Ungdomskommittén)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Sofia Jäger Stenberg (Kansliet, PC-ansvarig mångkamp)</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Frida Hogstrand (Kansliet, Ungdomsansvarig)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Toomas Timpka (Medicinska kommittén, ordförande)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Olivia Hansen (Ungdomskommittén)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Arbetsläge -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Pratmanus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Startade upp med första möte i juni och är igång. En fråga som väcker en hel känslor och många som har synpunkter. Har gått ut enkät som många har svarat på och som kommer ge en bra vägledning. Samtidigt så finns en ”risk” att de som svarar är de som är mest engagerade och kan finnas anledning att också ta in synpunkter på andra sätt och annat håll. Arbetsgruppen är trygga i att kommer lägga fram ett förslag.</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r>
              <a:rPr lang="sv-SE" sz="1800" b="1" u="sng" dirty="0">
                <a:effectLst/>
                <a:latin typeface="Calibri" panose="020F0502020204030204" pitchFamily="34" charset="0"/>
                <a:ea typeface="Times New Roman" panose="02020603050405020304" pitchFamily="18" charset="0"/>
              </a:rPr>
              <a:t>Förbundsstyrelsens förslag: Allmän stadgeöversyn </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Förslaget på FÅM;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Förbundsstyrelsen (FS) föreslår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göra justeringar i Svenska Friidrottsförbundets stadgar enligt förslag som presenteras i bilaga.</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ge Förbundsstyrelsen i uppdrag att göra en större stadgeöversyn som skall presenteras på</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Förbundsårsmötet 2024.</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Beslutet i korthet;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Förbundsårsmötet beslutade att bifalla att-sats två (större stadgeöversyn) samt att ta bort §6 och §7 Kap 1 i styrelsens förslag och i övrigt bifalla styrelsens förslag till stadgeändringar. (som har reviderats i nuvarande stadgar)</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Bemanning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Stephan Hammar sammankallande (FS-representant)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Tomas Riste sammankallande (Valberedningen, Södra Svealands friidrottsförbund)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Roland Adrell (Göteborgs friidrottsförbund)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Freja Andersdotter (Ungdomskommittén, Östsvenska friidrottsförbundet)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Thore Brolin (Juridiska rådet, Stockholms friidrottsförbund)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Christer Pallin (tidigare RF, Stockholms friidrottsförbund)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Karin Lundgren tidigare Förbundsstyrelsen, Göteborgs friidrottsförbund)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Anna Lindfors (Upsala IF, Mittsvenska friidrottsförbundet)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Adjungerad Anna Jonsson (Svenska friidrottsförbundets kansli, tjänsteperson).</a:t>
            </a:r>
          </a:p>
          <a:p>
            <a:pPr fontAlgn="base"/>
            <a:r>
              <a:rPr lang="sv-SE" sz="1800" b="1" dirty="0">
                <a:solidFill>
                  <a:srgbClr val="000000"/>
                </a:solidFill>
                <a:effectLst/>
                <a:latin typeface="Calibri" panose="020F0502020204030204" pitchFamily="34" charset="0"/>
                <a:ea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Arbetsläge -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Pratmanus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Första möte innan semester där uppdraget diskuteras och tidsplan sättes. Ytterligare möte i september då </a:t>
            </a:r>
            <a:r>
              <a:rPr lang="sv-SE" sz="1800" dirty="0" err="1">
                <a:solidFill>
                  <a:srgbClr val="000000"/>
                </a:solidFill>
                <a:effectLst/>
                <a:latin typeface="Calibri" panose="020F0502020204030204" pitchFamily="34" charset="0"/>
                <a:ea typeface="Times New Roman" panose="02020603050405020304" pitchFamily="18" charset="0"/>
              </a:rPr>
              <a:t>ffa</a:t>
            </a:r>
            <a:r>
              <a:rPr lang="sv-SE" sz="1800" dirty="0">
                <a:solidFill>
                  <a:srgbClr val="000000"/>
                </a:solidFill>
                <a:effectLst/>
                <a:latin typeface="Calibri" panose="020F0502020204030204" pitchFamily="34" charset="0"/>
                <a:ea typeface="Times New Roman" panose="02020603050405020304" pitchFamily="18" charset="0"/>
              </a:rPr>
              <a:t> innehåll diskuterades men också framtida form och språk. Konstaterades att behovet av stadgeöversyn finns med allt från rena ”felaktigheter” till behov av anpassning och förenklingar. Intressanta och engagerade diskussioner Viktigt med en viss tid för förankring i rörelsen.</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Calibri" panose="020F0502020204030204" pitchFamily="34" charset="0"/>
              </a:rPr>
              <a:t>Arbetet ska vara färdigställt så att förbundsstyrelsen kan besluta att lyfta dessa till förbundsårsmötet 2024</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SE" sz="1800" b="1" u="sng" dirty="0">
                <a:effectLst/>
                <a:latin typeface="Calibri" panose="020F0502020204030204" pitchFamily="34" charset="0"/>
                <a:ea typeface="Calibri" panose="020F0502020204030204" pitchFamily="34" charset="0"/>
                <a:cs typeface="Times New Roman" panose="02020603050405020304" pitchFamily="18" charset="0"/>
              </a:rPr>
              <a:t>Motion Östsvenska FIF: Förstärkt samverkan mellan SDF och SFIF Elitmiljöer-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Motionen på FÅM;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Östsvenska friidrottsförbundet yrkar till förbundsårsmötet på följande förslag: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-Att ge Förbundsstyrelsen i uppdrag att ta fram en samverkansmodell mellan RIG/NIU/PC/elitmiljöer och specialdistriktsförbunden i syfte att tydliggöra ansvar, optimera resurser och stärka samverkan inom svensk friidrott </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Beslutet i korthet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Förbundsstyrelsen yrkade att bifalla motionen och ge GS i uppdrag att tillsätta en arbetsgrupp med medlemmar från elitverksamhet, distrikt, föreningar och förbundsstyrelse vars syfte är att presentera förslag på en samverkansmodell senast under Höstkonferensen 2023. Förbundsstyrelsen ställer sig allmänt positiv till att förbättra och optimera samverkan mellan specialdistriktsförbunden och RIG/NIU/PC/elitmiljöer.</a:t>
            </a: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Bemanning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Ulrika Granfors Wellemets (Sammankallande, Förbundsstyrelsen)</a:t>
            </a:r>
          </a:p>
          <a:p>
            <a:pPr>
              <a:lnSpc>
                <a:spcPct val="107000"/>
              </a:lnSpc>
              <a:spcAft>
                <a:spcPts val="800"/>
              </a:spcAft>
            </a:pP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Freja Avebäck (Förbundsstyrelsen)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Dejan Mirkovic (Sportchef)</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Ulrika Pizzeghello (Östsvenska FIF, motionär)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Times New Roman" panose="02020603050405020304" pitchFamily="18" charset="0"/>
                <a:cs typeface="Times New Roman" panose="02020603050405020304" pitchFamily="18" charset="0"/>
              </a:rPr>
              <a:t>Peter Håkansson (Östsvenska FIF, motionär)</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Arbetsläge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pratmanus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Detta arbete har påbörjats och kommer intensifieras under hösten. Viktigt att bland annat koordineras med kansliöversynen och utvecklingen av hela den nationella och regionala organisationen. Skall enligt beslut presenteras en modell på Höstkonferensen.</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u="sng" dirty="0">
                <a:effectLst/>
                <a:latin typeface="Calibri" panose="020F0502020204030204" pitchFamily="34" charset="0"/>
                <a:ea typeface="Calibri" panose="020F0502020204030204" pitchFamily="34" charset="0"/>
                <a:cs typeface="Times New Roman" panose="02020603050405020304" pitchFamily="18" charset="0"/>
              </a:rPr>
              <a:t>Motion-IK Vikingen : Stöd till elitaktiva och tränare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Motionen på FÅM;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Ullevi/IK Vikingen yrkar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Att Svenska Friidrottsförbundets styrelse får i uppdrag att direkt efter årsmötet 2023 tillsätta en utredning om hur ett framtida elitstöd inom Svenska Friidrottsförbundet ska kunna utformas och finansieras.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Att utredningens bemanning bland annat ska innefatta representanter från våra största föreningar, ett urval av de främsta aktiva på internationell högre mästerskapsnivå, förbundets aktivas råd och elittränare/coacher med utövare på motsvarande nivå.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Att utredningens slutsatser ska kommuniceras till förbundsstyrelsen senast den 15 november år 2023 och publiceras offentligt på www.friidrott.se.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Beslut i korthet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Förbundsstyrelsen yrkade </a:t>
            </a:r>
            <a:endParaRPr lang="sv-SE" sz="1800" dirty="0">
              <a:effectLst/>
              <a:latin typeface="Times New Roman" panose="02020603050405020304" pitchFamily="18" charset="0"/>
              <a:ea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att bifalla motionens samt </a:t>
            </a:r>
            <a:endParaRPr lang="sv-SE" sz="1800" dirty="0">
              <a:effectLst/>
              <a:latin typeface="Times New Roman" panose="02020603050405020304" pitchFamily="18" charset="0"/>
              <a:ea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att ge förbundsstyrelsen i uppdrag formera en utredningsgrupp med deltagande från </a:t>
            </a:r>
            <a:r>
              <a:rPr lang="sv-SE" sz="1800" dirty="0" err="1">
                <a:solidFill>
                  <a:srgbClr val="000000"/>
                </a:solidFill>
                <a:effectLst/>
                <a:latin typeface="Calibri" panose="020F0502020204030204" pitchFamily="34" charset="0"/>
                <a:ea typeface="Times New Roman" panose="02020603050405020304" pitchFamily="18" charset="0"/>
              </a:rPr>
              <a:t>bl</a:t>
            </a:r>
            <a:r>
              <a:rPr lang="sv-SE" sz="1800" dirty="0">
                <a:solidFill>
                  <a:srgbClr val="000000"/>
                </a:solidFill>
                <a:effectLst/>
                <a:latin typeface="Calibri" panose="020F0502020204030204" pitchFamily="34" charset="0"/>
                <a:ea typeface="Times New Roman" panose="02020603050405020304" pitchFamily="18" charset="0"/>
              </a:rPr>
              <a:t> a elitföreningar, elitaktiva och elittränare.</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Bemanning;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Caroline Gedin (Ordförande och sammankallande tillsammans med Johan)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Johan Storåkers (Ordförande och sammankallande tillsammans med Caroline)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Kajsa Bergqvist (Förbundskapten)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Jan Larsson (Marknadschef SFIF)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Claes-Göran Borg (Ordförande Västsvenska Friidrottsförbundet)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Johan Engberg (Representant för Elitklubbarna)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Klas Forsberg (Ordförande IK Vikingen)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 Gustafsson (</a:t>
            </a:r>
            <a:r>
              <a:rPr lang="sv-SE"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fd</a:t>
            </a: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elitaktiv, företagare)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Karin Olsson Westergren (tränare)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Fredrik Samuelsson (Aktiv)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sv-SE" sz="1800" b="1" dirty="0">
                <a:solidFill>
                  <a:srgbClr val="000000"/>
                </a:solidFill>
                <a:effectLst/>
                <a:latin typeface="Calibri" panose="020F0502020204030204" pitchFamily="34" charset="0"/>
                <a:ea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fontAlgn="base"/>
            <a:r>
              <a:rPr lang="sv-SE" sz="1800" b="1" dirty="0">
                <a:solidFill>
                  <a:srgbClr val="000000"/>
                </a:solidFill>
                <a:effectLst/>
                <a:latin typeface="Calibri" panose="020F0502020204030204" pitchFamily="34" charset="0"/>
                <a:ea typeface="Times New Roman" panose="02020603050405020304" pitchFamily="18" charset="0"/>
              </a:rPr>
              <a:t>Tidsplan;</a:t>
            </a:r>
            <a:endParaRPr lang="sv-SE" sz="1800" dirty="0">
              <a:effectLst/>
              <a:latin typeface="Times New Roman" panose="02020603050405020304" pitchFamily="18" charset="0"/>
              <a:ea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Mitten av juni; Möte 1, digitalt </a:t>
            </a:r>
            <a:endParaRPr lang="sv-SE" sz="1800" dirty="0">
              <a:effectLst/>
              <a:latin typeface="Times New Roman" panose="02020603050405020304" pitchFamily="18" charset="0"/>
              <a:ea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Slutet av juni; Möte 2, digitalt (enbart vid behov)</a:t>
            </a:r>
            <a:endParaRPr lang="sv-SE" sz="1800" dirty="0">
              <a:effectLst/>
              <a:latin typeface="Times New Roman" panose="02020603050405020304" pitchFamily="18" charset="0"/>
              <a:ea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Juli; Samla in rena fakta om till exempel aktuella elitstöd idag och hur det sett ut historiskt. Samt information om friidrottens ekonomi idag, men även analysera möjligheterna framåt.</a:t>
            </a:r>
            <a:endParaRPr lang="sv-SE" sz="1800" dirty="0">
              <a:effectLst/>
              <a:latin typeface="Times New Roman" panose="02020603050405020304" pitchFamily="18" charset="0"/>
              <a:ea typeface="Times New Roman" panose="02020603050405020304" pitchFamily="18" charset="0"/>
            </a:endParaRPr>
          </a:p>
          <a:p>
            <a:pPr fontAlgn="base"/>
            <a:r>
              <a:rPr lang="sv-SE" sz="1800" dirty="0">
                <a:solidFill>
                  <a:srgbClr val="242424"/>
                </a:solidFill>
                <a:effectLst/>
                <a:latin typeface="Calibri" panose="020F0502020204030204" pitchFamily="34" charset="0"/>
                <a:ea typeface="Times New Roman" panose="02020603050405020304" pitchFamily="18" charset="0"/>
              </a:rPr>
              <a:t>5 augusti; Möte 3, hybrid i samband med Folksam GP i Malmö. </a:t>
            </a:r>
            <a:endParaRPr lang="sv-SE"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Någon vecka efter Finnkampen: Fortsatta diskussioner och planering för skrivarbete under september och oktober.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Arbetsläge och </a:t>
            </a:r>
            <a:r>
              <a:rPr lang="sv-SE" sz="1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Pratmanus</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sv-SE" sz="1800" dirty="0">
                <a:solidFill>
                  <a:srgbClr val="000000"/>
                </a:solidFill>
                <a:effectLst/>
                <a:latin typeface="Calibri" panose="020F0502020204030204" pitchFamily="34" charset="0"/>
                <a:ea typeface="Times New Roman" panose="02020603050405020304" pitchFamily="18" charset="0"/>
              </a:rPr>
              <a:t>Utmaningarna är bland annat att många aktörer till betydande delar ser sitt egenintresse och utredningen ska genomföras utan att det blir en budgetanalys för hela förbundets verksamhet. Vidare är det en tight tidsplan då utredningen enligt årsmötesbeslutet, som alltid ska respekteras, ska vara klar den 15 november i år. Lösningen får nog bli att arbetet sker i två steg och en uppdaterad rapport/utredning presenteras på FÅM 2024.</a:t>
            </a:r>
            <a:endParaRPr lang="sv-SE" sz="1800" dirty="0">
              <a:effectLst/>
              <a:latin typeface="Times New Roman" panose="02020603050405020304" pitchFamily="18" charset="0"/>
              <a:ea typeface="Times New Roman" panose="02020603050405020304" pitchFamily="18" charset="0"/>
            </a:endParaRPr>
          </a:p>
          <a:p>
            <a:endParaRPr lang="sv-SE" dirty="0"/>
          </a:p>
          <a:p>
            <a:endParaRPr lang="sv-SE" dirty="0"/>
          </a:p>
          <a:p>
            <a:r>
              <a:rPr lang="sv-SE" dirty="0"/>
              <a:t>För åldersgränsen för deltagande vid senior-SM har en enkät gått ut till alla föreningar. Över 600 svar har inkommit. Stort engagemang. </a:t>
            </a:r>
          </a:p>
        </p:txBody>
      </p:sp>
      <p:sp>
        <p:nvSpPr>
          <p:cNvPr id="4" name="Platshållare för bildnummer 3"/>
          <p:cNvSpPr>
            <a:spLocks noGrp="1"/>
          </p:cNvSpPr>
          <p:nvPr>
            <p:ph type="sldNum" sz="quarter" idx="5"/>
          </p:nvPr>
        </p:nvSpPr>
        <p:spPr/>
        <p:txBody>
          <a:bodyPr/>
          <a:lstStyle/>
          <a:p>
            <a:fld id="{4F73739C-AA82-4409-8C18-D42C3AB7ED29}" type="slidenum">
              <a:rPr lang="sv-SE" smtClean="0"/>
              <a:t>12</a:t>
            </a:fld>
            <a:endParaRPr lang="sv-SE"/>
          </a:p>
        </p:txBody>
      </p:sp>
    </p:spTree>
    <p:extLst>
      <p:ext uri="{BB962C8B-B14F-4D97-AF65-F5344CB8AC3E}">
        <p14:creationId xmlns:p14="http://schemas.microsoft.com/office/powerpoint/2010/main" val="3795277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Talmanus</a:t>
            </a:r>
            <a:r>
              <a:rPr lang="sv-SE" dirty="0"/>
              <a:t>: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är mer än ett halvår kvar till Förbundsårsmötet vilket kan kännas långt. Men samtidigt går tiden fort. Se tidsplan.</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-Viktigt att såväl eventuella styrelseförslag som motioner är väl genomarbetade men också möjlighet till förankring och dialog.</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-Värdefullt att varje Distrikts styrelse ansvarar för att utse representation på FÅM samt beredning av arbetet med förslag/motioner samt forum för diskussion/dialog som skulle kunna vara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SDF;s</a:t>
            </a:r>
            <a:r>
              <a:rPr lang="sv-SE" sz="1800" dirty="0">
                <a:effectLst/>
                <a:latin typeface="Calibri" panose="020F0502020204030204" pitchFamily="34" charset="0"/>
                <a:ea typeface="Calibri" panose="020F0502020204030204" pitchFamily="34" charset="0"/>
                <a:cs typeface="Times New Roman" panose="02020603050405020304" pitchFamily="18" charset="0"/>
              </a:rPr>
              <a:t> årsmöte men också i andra former.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-Förbundsstyrelsen några medskick just nu;</a:t>
            </a:r>
          </a:p>
          <a:p>
            <a:pPr marL="285750" indent="-285750">
              <a:lnSpc>
                <a:spcPct val="107000"/>
              </a:lnSpc>
              <a:spcAft>
                <a:spcPts val="800"/>
              </a:spcAft>
              <a:buFont typeface="Arial" panose="020B0604020202020204" pitchFamily="34" charset="0"/>
              <a:buChar char="•"/>
            </a:pPr>
            <a:r>
              <a:rPr lang="sv-S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Flera av styrelseförslagen inom ramen för FÅM 2024 hör ihop med återremisserna.</a:t>
            </a:r>
            <a:endParaRPr lang="sv-S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sv-SE" sz="1800" dirty="0">
                <a:solidFill>
                  <a:srgbClr val="000000"/>
                </a:solidFill>
                <a:effectLst/>
                <a:latin typeface="Calibri" panose="020F0502020204030204" pitchFamily="34" charset="0"/>
                <a:ea typeface="Times New Roman" panose="02020603050405020304" pitchFamily="18" charset="0"/>
              </a:rPr>
              <a:t>Vidare behöver ett styrelseförslag handla om den framtida distriktsorganisationen, inklusive ekonomi och den regionala nivåns formella förhållande till Svenska Friidrottsförbundets nationella organisation. </a:t>
            </a:r>
            <a:endParaRPr lang="sv-SE" sz="1800" dirty="0">
              <a:solidFill>
                <a:schemeClr val="tx1"/>
              </a:solidFill>
              <a:effectLst/>
              <a:latin typeface="Times New Roman" panose="02020603050405020304" pitchFamily="18" charset="0"/>
              <a:ea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sv-SE" sz="1800" dirty="0">
                <a:solidFill>
                  <a:srgbClr val="000000"/>
                </a:solidFill>
                <a:effectLst/>
                <a:latin typeface="Calibri" panose="020F0502020204030204" pitchFamily="34" charset="0"/>
                <a:ea typeface="Times New Roman" panose="02020603050405020304" pitchFamily="18" charset="0"/>
              </a:rPr>
              <a:t>En känsla av att blir en viss begränsning av antal styrelseförslag i år med hänsyn till alla återremitteringar.</a:t>
            </a:r>
          </a:p>
          <a:p>
            <a:pPr marL="285750" indent="-285750">
              <a:lnSpc>
                <a:spcPct val="107000"/>
              </a:lnSpc>
              <a:spcAft>
                <a:spcPts val="800"/>
              </a:spcAft>
              <a:buFont typeface="Arial" panose="020B0604020202020204" pitchFamily="34" charset="0"/>
              <a:buChar char="•"/>
            </a:pPr>
            <a:r>
              <a:rPr lang="sv-SE" sz="1800" dirty="0">
                <a:solidFill>
                  <a:srgbClr val="000000"/>
                </a:solidFill>
                <a:effectLst/>
                <a:latin typeface="Calibri" panose="020F0502020204030204" pitchFamily="34" charset="0"/>
                <a:ea typeface="Times New Roman" panose="02020603050405020304" pitchFamily="18" charset="0"/>
              </a:rPr>
              <a:t>Men har också kommit inspel från rörelsen som styrelsen kommer beakta och som kan bli upphov till förslag. </a:t>
            </a:r>
            <a:endParaRPr lang="sv-SE" sz="1800" dirty="0">
              <a:solidFill>
                <a:schemeClr val="tx1"/>
              </a:solidFill>
              <a:effectLst/>
              <a:latin typeface="Times New Roman" panose="02020603050405020304" pitchFamily="18" charset="0"/>
              <a:ea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sv-SE" sz="1800" dirty="0">
                <a:solidFill>
                  <a:srgbClr val="000000"/>
                </a:solidFill>
                <a:effectLst/>
                <a:latin typeface="Calibri" panose="020F0502020204030204" pitchFamily="34" charset="0"/>
                <a:ea typeface="Times New Roman" panose="02020603050405020304" pitchFamily="18" charset="0"/>
              </a:rPr>
              <a:t>Angående valen; Medskick från Valberedningen att det är Ni (föreningarna) som ska nominera kandidater till styrelsen och andra uppdrag! Ta den möjligheten och börja processen tidigt! </a:t>
            </a:r>
            <a:endParaRPr lang="sv-SE" sz="1800" dirty="0">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14</a:t>
            </a:fld>
            <a:endParaRPr lang="sv-SE"/>
          </a:p>
        </p:txBody>
      </p:sp>
    </p:spTree>
    <p:extLst>
      <p:ext uri="{BB962C8B-B14F-4D97-AF65-F5344CB8AC3E}">
        <p14:creationId xmlns:p14="http://schemas.microsoft.com/office/powerpoint/2010/main" val="368092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Nedan några aktiviteter som vill informera lite extra om. Men händer förstås mycket annat också. Nu påbörjas också arbetet med Verksamhetsplan och Budget för 2024-2025 som innebär de två sista åren på nuvarande Strategi</a:t>
            </a:r>
          </a:p>
        </p:txBody>
      </p:sp>
      <p:sp>
        <p:nvSpPr>
          <p:cNvPr id="4" name="Platshållare för bildnummer 3"/>
          <p:cNvSpPr>
            <a:spLocks noGrp="1"/>
          </p:cNvSpPr>
          <p:nvPr>
            <p:ph type="sldNum" sz="quarter" idx="5"/>
          </p:nvPr>
        </p:nvSpPr>
        <p:spPr/>
        <p:txBody>
          <a:bodyPr/>
          <a:lstStyle/>
          <a:p>
            <a:fld id="{4F73739C-AA82-4409-8C18-D42C3AB7ED29}" type="slidenum">
              <a:rPr lang="sv-SE" smtClean="0"/>
              <a:t>15</a:t>
            </a:fld>
            <a:endParaRPr lang="sv-SE"/>
          </a:p>
        </p:txBody>
      </p:sp>
    </p:spTree>
    <p:extLst>
      <p:ext uri="{BB962C8B-B14F-4D97-AF65-F5344CB8AC3E}">
        <p14:creationId xmlns:p14="http://schemas.microsoft.com/office/powerpoint/2010/main" val="143128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err="1"/>
              <a:t>Talmanus</a:t>
            </a:r>
            <a:r>
              <a:rPr lang="sv-SE" sz="1100" dirty="0"/>
              <a:t>, inledning:</a:t>
            </a:r>
          </a:p>
          <a:p>
            <a:r>
              <a:rPr lang="sv-SE" sz="1100" dirty="0"/>
              <a:t>Under en längre tid har SFIF identifierat behovet av en modern och digital utbildningsplattform. Men eftersom RF hösten 2021 inledde ett omfattande projekt för att ta fram en ny utbildningsplattform samtidigt som vi saknade både den organisatoriska strukturen och de resurser som krävdes för att effektivt bygga vår egen plattform så beslutade SFIF att avvakta  processen som RF inlett för att arbeta hållbart och effektivt på lång sikt samt skapa synergier.</a:t>
            </a:r>
          </a:p>
          <a:p>
            <a:endParaRPr lang="sv-SE" sz="1100" dirty="0"/>
          </a:p>
          <a:p>
            <a:r>
              <a:rPr lang="sv-SE" sz="1100" dirty="0"/>
              <a:t>Samtidigt ville vi inte förlora </a:t>
            </a:r>
            <a:r>
              <a:rPr lang="sv-SE" sz="1100" dirty="0" err="1"/>
              <a:t>momentum</a:t>
            </a:r>
            <a:r>
              <a:rPr lang="sv-SE" sz="1100" dirty="0"/>
              <a:t>, så vi påbörjade arbetet med att digitalisera vårt </a:t>
            </a:r>
            <a:r>
              <a:rPr lang="sv-SE" sz="1100" dirty="0" err="1"/>
              <a:t>utbildningsmateriaI</a:t>
            </a:r>
            <a:r>
              <a:rPr lang="sv-SE" sz="1100" dirty="0"/>
              <a:t>. Under vintern presenterade RF fyra alternativ för </a:t>
            </a:r>
            <a:r>
              <a:rPr lang="sv-SE" sz="1100" dirty="0" err="1"/>
              <a:t>SF:en</a:t>
            </a:r>
            <a:r>
              <a:rPr lang="sv-SE" sz="1100" dirty="0"/>
              <a:t> för en gemensam dialog och utvärdering och kunde i våras presentera den leverantör som valts och alla SF har nu möjligheten att ansluta sig och implementera plattformen under 2024. </a:t>
            </a:r>
          </a:p>
          <a:p>
            <a:r>
              <a:rPr lang="sv-SE" sz="1100" dirty="0"/>
              <a:t>Här på bilden ser ni processen, vad som hänt, var vi befinner oss nu och vilka steg som är kvar att ta. </a:t>
            </a:r>
          </a:p>
          <a:p>
            <a:r>
              <a:rPr lang="sv-SE" sz="1100" dirty="0"/>
              <a:t>SDF kommer självklart att vara involverade i implementeringen. </a:t>
            </a:r>
          </a:p>
          <a:p>
            <a:endParaRPr lang="sv-SE" dirty="0"/>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16</a:t>
            </a:fld>
            <a:endParaRPr lang="sv-SE"/>
          </a:p>
        </p:txBody>
      </p:sp>
    </p:spTree>
    <p:extLst>
      <p:ext uri="{BB962C8B-B14F-4D97-AF65-F5344CB8AC3E}">
        <p14:creationId xmlns:p14="http://schemas.microsoft.com/office/powerpoint/2010/main" val="1158321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Utan ledare, tränare och funktionärer så blir det ingen verksamhet! Hur kan vi skapa bli ännu bättre på att rekrytera, stimulera, uppmärksamma och utbilda våra ledare, tränare och funktionärer. Så att fler vill vara med och ännu längre! På olika nivåer och inte minst i den lokala föreningen! Lite av syftet med Ledarsatsningen som nu startar (se nästa bild).</a:t>
            </a:r>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17</a:t>
            </a:fld>
            <a:endParaRPr lang="sv-SE"/>
          </a:p>
        </p:txBody>
      </p:sp>
    </p:spTree>
    <p:extLst>
      <p:ext uri="{BB962C8B-B14F-4D97-AF65-F5344CB8AC3E}">
        <p14:creationId xmlns:p14="http://schemas.microsoft.com/office/powerpoint/2010/main" val="979875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Talmanus</a:t>
            </a:r>
            <a:r>
              <a:rPr lang="sv-SE" dirty="0"/>
              <a:t>, inledning: </a:t>
            </a:r>
            <a:br>
              <a:rPr lang="sv-SE" dirty="0"/>
            </a:br>
            <a:r>
              <a:rPr lang="sv-SE" dirty="0"/>
              <a:t>Många idrotter vittnar om att det är svårt att idag rekrytera och behålla ledare. Och vi får samma rapporter från våra friidrottsföreningar. </a:t>
            </a:r>
          </a:p>
          <a:p>
            <a:r>
              <a:rPr lang="sv-SE" dirty="0"/>
              <a:t>Utan ledare har vi ingen idrott, så det är av högsta vikt att vi värdesätter och tar hand om våra ledare, i alla olika roller. </a:t>
            </a:r>
          </a:p>
          <a:p>
            <a:r>
              <a:rPr lang="sv-SE" dirty="0"/>
              <a:t>Därför beslutade förbundsstyrelsen förra året att friidrotten ska genomföra en ledarsatsning, med syftet att lyfta den ideella ledarrollen och genomföra insatser som gör att vi inom friidrotten med ett långsiktigt perspektiv kan rekrytera och behålla ledare. Satsningen kan göras i och med Återstartsmedel från regeringen. </a:t>
            </a:r>
          </a:p>
          <a:p>
            <a:r>
              <a:rPr lang="sv-SE" dirty="0"/>
              <a:t>Tre kategorier ledare utsågs som </a:t>
            </a:r>
            <a:r>
              <a:rPr lang="sv-SE" dirty="0" err="1"/>
              <a:t>prio</a:t>
            </a:r>
            <a:r>
              <a:rPr lang="sv-SE" dirty="0"/>
              <a:t> för den här satsningen: 1) Ungdomsledare 14-20 år, 2) organisationsledare (styrelser) och 3) funktionärer (tävlingsledare och domare). </a:t>
            </a:r>
          </a:p>
          <a:p>
            <a:r>
              <a:rPr lang="sv-SE" dirty="0"/>
              <a:t>Under våren har organisation och upplägg för arbetet tagit form och nu under hösten sätter arbetet igång på allvar. </a:t>
            </a:r>
          </a:p>
          <a:p>
            <a:r>
              <a:rPr lang="sv-SE" dirty="0"/>
              <a:t>Såhär ser processen ut (tidsplanen i bilden).</a:t>
            </a:r>
          </a:p>
        </p:txBody>
      </p:sp>
      <p:sp>
        <p:nvSpPr>
          <p:cNvPr id="4" name="Platshållare för bildnummer 3"/>
          <p:cNvSpPr>
            <a:spLocks noGrp="1"/>
          </p:cNvSpPr>
          <p:nvPr>
            <p:ph type="sldNum" sz="quarter" idx="5"/>
          </p:nvPr>
        </p:nvSpPr>
        <p:spPr/>
        <p:txBody>
          <a:bodyPr/>
          <a:lstStyle/>
          <a:p>
            <a:fld id="{4F73739C-AA82-4409-8C18-D42C3AB7ED29}" type="slidenum">
              <a:rPr lang="sv-SE" smtClean="0"/>
              <a:t>18</a:t>
            </a:fld>
            <a:endParaRPr lang="sv-SE"/>
          </a:p>
        </p:txBody>
      </p:sp>
    </p:spTree>
    <p:extLst>
      <p:ext uri="{BB962C8B-B14F-4D97-AF65-F5344CB8AC3E}">
        <p14:creationId xmlns:p14="http://schemas.microsoft.com/office/powerpoint/2010/main" val="388640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från Veteranstafetten på Finnkampen. Visionen ”Din idrott” för livet och en verksamhet som växt till sig rejält senaste åren och där Veteran-VM i Göteborg (se nästa bild) blir ytterligare inspiration.</a:t>
            </a:r>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19</a:t>
            </a:fld>
            <a:endParaRPr lang="sv-SE"/>
          </a:p>
        </p:txBody>
      </p:sp>
    </p:spTree>
    <p:extLst>
      <p:ext uri="{BB962C8B-B14F-4D97-AF65-F5344CB8AC3E}">
        <p14:creationId xmlns:p14="http://schemas.microsoft.com/office/powerpoint/2010/main" val="4269660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Bakgrund, inledning: </a:t>
            </a:r>
            <a:br>
              <a:rPr lang="sv-SE" dirty="0"/>
            </a:br>
            <a:r>
              <a:rPr lang="sv-SE" dirty="0"/>
              <a:t>Nästa år kommer Veteran-VM gå av stapeln i Göteborg. GFIF är arrangörer och SFIF bidrar också till arrangemanget på olika sätt, framför allt på funktionärssidan och genom att aktivera deltagare. </a:t>
            </a:r>
          </a:p>
          <a:p>
            <a:r>
              <a:rPr lang="sv-SE" dirty="0"/>
              <a:t>Vi (SFIF) har satt målet att vi vill ha 2000 svenska deltagare med på VM. </a:t>
            </a:r>
          </a:p>
          <a:p>
            <a:r>
              <a:rPr lang="sv-SE" dirty="0"/>
              <a:t>Mästerskapet är en öppen tävling och vi vill få så många som möjligt att känna sig välkomna att delta. Vi hoppas att det blir en folkfest! Och att fler upptäcker veteranfriidrotten. </a:t>
            </a:r>
          </a:p>
          <a:p>
            <a:r>
              <a:rPr lang="sv-SE" dirty="0"/>
              <a:t>För att delta krävs dock medlemskap i förening. Med era veteranombud, se gärna över vilka föreningar som har veteranverksamhet och arbeta för att det ska vara enkelt att hitta information om hur man kan gå med i förening och vilka föreningar som finns. </a:t>
            </a:r>
          </a:p>
          <a:p>
            <a:r>
              <a:rPr lang="sv-SE" dirty="0"/>
              <a:t>SFIF har en ny projektledare för veteranfriidrotten, som arbetar med veteranfrågor på lång sikt och direkt mot VM. Hon heter Carin Thornander och är den som kommer samordna insatserna mot VM. </a:t>
            </a:r>
          </a:p>
          <a:p>
            <a:r>
              <a:rPr lang="sv-SE" dirty="0"/>
              <a:t>Under hösten sätter nu arbetet igång på riktigt och insatser kommer märkas av på olika håll. SFIF hoppas på stor samverkan med SDF och föreningar. </a:t>
            </a:r>
          </a:p>
          <a:p>
            <a:r>
              <a:rPr lang="sv-SE" dirty="0"/>
              <a:t>Under våren kommer arbetet att intensifieras och allt fler involveras. </a:t>
            </a:r>
          </a:p>
          <a:p>
            <a:r>
              <a:rPr lang="sv-SE" dirty="0"/>
              <a:t> </a:t>
            </a:r>
          </a:p>
        </p:txBody>
      </p:sp>
      <p:sp>
        <p:nvSpPr>
          <p:cNvPr id="4" name="Platshållare för bildnummer 3"/>
          <p:cNvSpPr>
            <a:spLocks noGrp="1"/>
          </p:cNvSpPr>
          <p:nvPr>
            <p:ph type="sldNum" sz="quarter" idx="5"/>
          </p:nvPr>
        </p:nvSpPr>
        <p:spPr/>
        <p:txBody>
          <a:bodyPr/>
          <a:lstStyle/>
          <a:p>
            <a:fld id="{4F73739C-AA82-4409-8C18-D42C3AB7ED29}" type="slidenum">
              <a:rPr lang="sv-SE" smtClean="0"/>
              <a:t>20</a:t>
            </a:fld>
            <a:endParaRPr lang="sv-SE"/>
          </a:p>
        </p:txBody>
      </p:sp>
    </p:spTree>
    <p:extLst>
      <p:ext uri="{BB962C8B-B14F-4D97-AF65-F5344CB8AC3E}">
        <p14:creationId xmlns:p14="http://schemas.microsoft.com/office/powerpoint/2010/main" val="52764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Tack för idag! Friidrott ska vara kul! När vi samverkar och agerar tillsammans är starka! Lycka till framöver!</a:t>
            </a:r>
          </a:p>
        </p:txBody>
      </p:sp>
      <p:sp>
        <p:nvSpPr>
          <p:cNvPr id="4" name="Platshållare för bildnummer 3"/>
          <p:cNvSpPr>
            <a:spLocks noGrp="1"/>
          </p:cNvSpPr>
          <p:nvPr>
            <p:ph type="sldNum" sz="quarter" idx="5"/>
          </p:nvPr>
        </p:nvSpPr>
        <p:spPr/>
        <p:txBody>
          <a:bodyPr/>
          <a:lstStyle/>
          <a:p>
            <a:fld id="{4F73739C-AA82-4409-8C18-D42C3AB7ED29}" type="slidenum">
              <a:rPr lang="sv-SE" smtClean="0"/>
              <a:t>21</a:t>
            </a:fld>
            <a:endParaRPr lang="sv-SE"/>
          </a:p>
        </p:txBody>
      </p:sp>
    </p:spTree>
    <p:extLst>
      <p:ext uri="{BB962C8B-B14F-4D97-AF65-F5344CB8AC3E}">
        <p14:creationId xmlns:p14="http://schemas.microsoft.com/office/powerpoint/2010/main" val="368933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2</a:t>
            </a:fld>
            <a:endParaRPr lang="sv-SE"/>
          </a:p>
        </p:txBody>
      </p:sp>
    </p:spTree>
    <p:extLst>
      <p:ext uri="{BB962C8B-B14F-4D97-AF65-F5344CB8AC3E}">
        <p14:creationId xmlns:p14="http://schemas.microsoft.com/office/powerpoint/2010/main" val="373587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73739C-AA82-4409-8C18-D42C3AB7ED29}" type="slidenum">
              <a:rPr lang="sv-SE" smtClean="0"/>
              <a:t>3</a:t>
            </a:fld>
            <a:endParaRPr lang="sv-SE"/>
          </a:p>
        </p:txBody>
      </p:sp>
    </p:spTree>
    <p:extLst>
      <p:ext uri="{BB962C8B-B14F-4D97-AF65-F5344CB8AC3E}">
        <p14:creationId xmlns:p14="http://schemas.microsoft.com/office/powerpoint/2010/main" val="199682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Symbol" panose="05050102010706020507" pitchFamily="18" charset="2"/>
              <a:buNone/>
            </a:pPr>
            <a:r>
              <a:rPr lang="sv-SE" sz="1200" dirty="0" err="1">
                <a:effectLst/>
                <a:latin typeface="+mn-lt"/>
                <a:ea typeface="+mn-ea"/>
              </a:rPr>
              <a:t>Talmanus</a:t>
            </a:r>
            <a:r>
              <a:rPr lang="sv-SE" sz="1200" dirty="0">
                <a:effectLst/>
                <a:latin typeface="+mn-lt"/>
                <a:ea typeface="+mn-ea"/>
              </a:rPr>
              <a:t>:</a:t>
            </a: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Fr.o.m. 2018 hade Toralf Nilsson och hans styrgrupp uppdraget att ta fram underlag för en ny regional organisation till förbundsårsmötet 2020. Detta blev framflyttat och så även förslaget för en ny organisation. Istället presenterades och antogs förslaget på det digitala årsmötet 2021.</a:t>
            </a:r>
          </a:p>
          <a:p>
            <a:pPr marL="0" lvl="0" indent="0">
              <a:buFont typeface="Symbol" panose="05050102010706020507" pitchFamily="18" charset="2"/>
              <a:buNone/>
            </a:pPr>
            <a:endParaRPr lang="sv-SE" sz="1100"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Att gå från 23 till nio var en utmaning, framför allt under verksamhetsåret 2021 då många distrikt skulle avvecklas för att framöver ingå i ett nytt större distrikt. Många diskussioner blev det och många beslut togs!</a:t>
            </a:r>
          </a:p>
          <a:p>
            <a:pPr marL="0" lvl="0" indent="0">
              <a:buFont typeface="Symbol" panose="05050102010706020507" pitchFamily="18" charset="2"/>
              <a:buNone/>
            </a:pPr>
            <a:endParaRPr lang="sv-SE" sz="1100"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Fr.o.m. 1/1 2022 så har distrikten en ny stadgemall att utgå ifrån, och i denna finns distriktsuppdraget som framförallt distrikten har att utgår ifrån men även formar förbundskansliets arbete tillsammans med distrikten. </a:t>
            </a:r>
          </a:p>
          <a:p>
            <a:pPr marL="0" lvl="0" indent="0">
              <a:buFont typeface="Symbol" panose="05050102010706020507" pitchFamily="18" charset="2"/>
              <a:buNone/>
            </a:pPr>
            <a:endParaRPr lang="sv-SE" sz="1100"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Fyra gemensamma basala operativa arbeten finns:</a:t>
            </a:r>
          </a:p>
          <a:p>
            <a:pPr marL="742950" lvl="1" indent="-285750">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rPr>
              <a:t>våra utbildningscentra finns inte längre utan det är distrikten själva som ansvarar för att erbjuda och genomföra = träning för barn, friidrott 10–12, friidrott 12–14 samt distriktsdomarutbildning</a:t>
            </a:r>
          </a:p>
          <a:p>
            <a:pPr marL="742950" lvl="1" indent="-285750">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rPr>
              <a:t>att samverka med och skapa mötesplatser för distriktets föreningar dvs i alla dess former</a:t>
            </a:r>
          </a:p>
          <a:p>
            <a:pPr marL="742950" lvl="1" indent="-285750">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rPr>
              <a:t>att genomföra barn- och ungdomstävlingar, distriktets DM-tävlingar men även våra nya verksamheter som OCR, </a:t>
            </a:r>
            <a:r>
              <a:rPr lang="sv-SE" sz="1100" dirty="0" err="1">
                <a:effectLst/>
                <a:latin typeface="Calibri" panose="020F0502020204030204" pitchFamily="34" charset="0"/>
                <a:ea typeface="Calibri" panose="020F0502020204030204" pitchFamily="34" charset="0"/>
              </a:rPr>
              <a:t>Trail</a:t>
            </a:r>
            <a:r>
              <a:rPr lang="sv-SE" sz="1100" dirty="0">
                <a:effectLst/>
                <a:latin typeface="Calibri" panose="020F0502020204030204" pitchFamily="34" charset="0"/>
                <a:ea typeface="Calibri" panose="020F0502020204030204" pitchFamily="34" charset="0"/>
              </a:rPr>
              <a:t>, Gång osv.</a:t>
            </a:r>
          </a:p>
          <a:p>
            <a:pPr marL="742950" lvl="1" indent="-285750">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rPr>
              <a:t>att gemensamt arbeta med nationella projekt och då tillsammans med förbundskansliets föreningsavdelning men även i samverkan med de övriga distrikten</a:t>
            </a:r>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4</a:t>
            </a:fld>
            <a:endParaRPr lang="sv-SE"/>
          </a:p>
        </p:txBody>
      </p:sp>
    </p:spTree>
    <p:extLst>
      <p:ext uri="{BB962C8B-B14F-4D97-AF65-F5344CB8AC3E}">
        <p14:creationId xmlns:p14="http://schemas.microsoft.com/office/powerpoint/2010/main" val="2511710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av distriktens uppdrag är att samordna och utveckla tävlingsprogrammet inom respektive distrikt.</a:t>
            </a:r>
          </a:p>
        </p:txBody>
      </p:sp>
      <p:sp>
        <p:nvSpPr>
          <p:cNvPr id="4" name="Platshållare för bildnummer 3"/>
          <p:cNvSpPr>
            <a:spLocks noGrp="1"/>
          </p:cNvSpPr>
          <p:nvPr>
            <p:ph type="sldNum" sz="quarter" idx="5"/>
          </p:nvPr>
        </p:nvSpPr>
        <p:spPr/>
        <p:txBody>
          <a:bodyPr/>
          <a:lstStyle/>
          <a:p>
            <a:fld id="{4F73739C-AA82-4409-8C18-D42C3AB7ED29}" type="slidenum">
              <a:rPr lang="sv-SE" smtClean="0"/>
              <a:t>5</a:t>
            </a:fld>
            <a:endParaRPr lang="sv-SE"/>
          </a:p>
        </p:txBody>
      </p:sp>
    </p:spTree>
    <p:extLst>
      <p:ext uri="{BB962C8B-B14F-4D97-AF65-F5344CB8AC3E}">
        <p14:creationId xmlns:p14="http://schemas.microsoft.com/office/powerpoint/2010/main" val="271568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Symbol" panose="05050102010706020507" pitchFamily="18" charset="2"/>
              <a:buNone/>
            </a:pPr>
            <a:r>
              <a:rPr lang="sv-SE" sz="1100" dirty="0" err="1">
                <a:effectLst/>
                <a:latin typeface="Calibri" panose="020F0502020204030204" pitchFamily="34" charset="0"/>
                <a:ea typeface="Calibri" panose="020F0502020204030204" pitchFamily="34" charset="0"/>
              </a:rPr>
              <a:t>Talmanus</a:t>
            </a:r>
            <a:r>
              <a:rPr lang="sv-SE" sz="1100" dirty="0">
                <a:effectLst/>
                <a:latin typeface="Calibri" panose="020F0502020204030204" pitchFamily="34" charset="0"/>
                <a:ea typeface="Calibri" panose="020F0502020204030204" pitchFamily="34" charset="0"/>
              </a:rPr>
              <a:t>: </a:t>
            </a:r>
          </a:p>
          <a:p>
            <a:pPr marL="0" lvl="0" indent="0">
              <a:buFont typeface="Symbol" panose="05050102010706020507" pitchFamily="18" charset="2"/>
              <a:buNone/>
            </a:pPr>
            <a:endParaRPr lang="sv-SE" sz="1100"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För att ge distrikten finansiellt stöd till sin organisation så har distrikten ett årligt Verksamhetsstöd samt ett villkorat resestöd, dvs till den/de som jobbar aktivt/operativt med distriktets utbildningar, mötesplatser och tävlingar. </a:t>
            </a:r>
          </a:p>
          <a:p>
            <a:pPr marL="0" lvl="0" indent="0">
              <a:buFont typeface="Symbol" panose="05050102010706020507" pitchFamily="18" charset="2"/>
              <a:buNone/>
            </a:pPr>
            <a:endParaRPr lang="sv-SE" sz="1100"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Vid förbundsårsmötet 2021 så beslutades det att följande distrikt ska få stöd under 2022–2024 till att kunna anställa en </a:t>
            </a:r>
            <a:r>
              <a:rPr lang="sv-SE" sz="1100" i="1" dirty="0">
                <a:effectLst/>
                <a:latin typeface="Calibri" panose="020F0502020204030204" pitchFamily="34" charset="0"/>
                <a:ea typeface="Calibri" panose="020F0502020204030204" pitchFamily="34" charset="0"/>
              </a:rPr>
              <a:t>föreningsansvarig (Svenska Friidrottsförbundet är arbetsgivare under dessa tre år och distrikten är de operativa arbetsgivarna):</a:t>
            </a:r>
            <a:endParaRPr lang="sv-SE"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rPr>
              <a:t>och de är Norra Norrland, Södra Norrland, Mittsvenska, Södra Svealand och Västsvenska</a:t>
            </a:r>
          </a:p>
          <a:p>
            <a:pPr marL="742950" lvl="1" indent="-285750">
              <a:buFont typeface="Courier New" panose="02070309020205020404" pitchFamily="49" charset="0"/>
              <a:buChar char="o"/>
            </a:pPr>
            <a:r>
              <a:rPr lang="sv-SE" sz="1100" dirty="0">
                <a:effectLst/>
                <a:latin typeface="Calibri" panose="020F0502020204030204" pitchFamily="34" charset="0"/>
                <a:ea typeface="Calibri" panose="020F0502020204030204" pitchFamily="34" charset="0"/>
              </a:rPr>
              <a:t>övriga Göteborg, Skåne, Östsvenska och Gotland-Stockholm får annat stöd under denna tidsperiod för att stärka deras egna anställda som arbetar med distriktsuppdraget. </a:t>
            </a:r>
          </a:p>
          <a:p>
            <a:pPr marL="0" lvl="0" indent="0">
              <a:buFont typeface="Symbol" panose="05050102010706020507" pitchFamily="18" charset="2"/>
              <a:buNone/>
            </a:pPr>
            <a:endParaRPr lang="sv-SE" sz="1100"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Föreningsansvariga inom alla nio distrikt är med på föreningsavdelningens månatliga Teamsmöten samt är med två gånger per år (vår som höst) vid fysiska möten i Stockholm (lunch till lunch). Mellan dessa möten så finns den vardagliga kommunikationen mellan de föreningsansvariga och föreningsavdelningen. Denna kommunikation och dialog är viktig och blir tätare och bättre för varje månad.</a:t>
            </a:r>
          </a:p>
          <a:p>
            <a:pPr marL="0" lvl="0" indent="0">
              <a:buFont typeface="Symbol" panose="05050102010706020507" pitchFamily="18" charset="2"/>
              <a:buNone/>
            </a:pPr>
            <a:endParaRPr lang="sv-SE" sz="1100"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100" dirty="0">
                <a:effectLst/>
                <a:latin typeface="Calibri" panose="020F0502020204030204" pitchFamily="34" charset="0"/>
                <a:ea typeface="Calibri" panose="020F0502020204030204" pitchFamily="34" charset="0"/>
              </a:rPr>
              <a:t>Efter 2024 förändras de ekonomiska förutsättningarna och till dess behöver en utvärdering göras och nya beslut fattas. </a:t>
            </a:r>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6</a:t>
            </a:fld>
            <a:endParaRPr lang="sv-SE"/>
          </a:p>
        </p:txBody>
      </p:sp>
    </p:spTree>
    <p:extLst>
      <p:ext uri="{BB962C8B-B14F-4D97-AF65-F5344CB8AC3E}">
        <p14:creationId xmlns:p14="http://schemas.microsoft.com/office/powerpoint/2010/main" val="105802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Symbol" panose="05050102010706020507" pitchFamily="18" charset="2"/>
              <a:buNone/>
            </a:pPr>
            <a:r>
              <a:rPr lang="sv-SE" sz="1800" i="0" dirty="0" err="1">
                <a:effectLst/>
                <a:latin typeface="Calibri" panose="020F0502020204030204" pitchFamily="34" charset="0"/>
                <a:ea typeface="Calibri" panose="020F0502020204030204" pitchFamily="34" charset="0"/>
              </a:rPr>
              <a:t>Talmanus</a:t>
            </a:r>
            <a:r>
              <a:rPr lang="sv-SE" sz="1800" i="0" dirty="0">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sv-SE" sz="1800" i="0" dirty="0">
                <a:effectLst/>
                <a:latin typeface="Calibri" panose="020F0502020204030204" pitchFamily="34" charset="0"/>
                <a:ea typeface="Calibri" panose="020F0502020204030204" pitchFamily="34" charset="0"/>
              </a:rPr>
              <a:t>SFIF har anlitat en extern utredare till att utvärdera den nya regionala organisationen. Utredaren heter Fredrik Kron och hans arbete kommer att utmynna i en rapport med nulägesbeskrivning, analys och förslag till insatser. </a:t>
            </a:r>
          </a:p>
          <a:p>
            <a:pPr marL="342900" lvl="0" indent="-342900">
              <a:buFont typeface="Symbol" panose="05050102010706020507" pitchFamily="18" charset="2"/>
              <a:buChar char=""/>
            </a:pPr>
            <a:r>
              <a:rPr lang="sv-SE" sz="1800" i="0" dirty="0">
                <a:effectLst/>
                <a:latin typeface="Calibri" panose="020F0502020204030204" pitchFamily="34" charset="0"/>
                <a:ea typeface="Calibri" panose="020F0502020204030204" pitchFamily="34" charset="0"/>
              </a:rPr>
              <a:t>En enkät var öppen för medlemsföreningarna under perioden 22 augusti till 17 september. Antalet föreningar som svarade blev xxx  </a:t>
            </a:r>
          </a:p>
          <a:p>
            <a:pPr marL="342900" lvl="0" indent="-342900">
              <a:buFont typeface="Symbol" panose="05050102010706020507" pitchFamily="18" charset="2"/>
              <a:buChar char=""/>
            </a:pPr>
            <a:r>
              <a:rPr lang="sv-SE" sz="1800" i="0" dirty="0">
                <a:effectLst/>
                <a:latin typeface="Calibri" panose="020F0502020204030204" pitchFamily="34" charset="0"/>
                <a:ea typeface="Calibri" panose="020F0502020204030204" pitchFamily="34" charset="0"/>
              </a:rPr>
              <a:t>Fredrik intervjuar såväl tjänstepersoner som förtroendevalda och parallellt med detta sker en sammanställning och analys av den enkät som skickats till samtliga föreningar.</a:t>
            </a:r>
          </a:p>
          <a:p>
            <a:pPr marL="342900" lvl="0" indent="-342900">
              <a:buFont typeface="Symbol" panose="05050102010706020507" pitchFamily="18" charset="2"/>
              <a:buChar char=""/>
            </a:pPr>
            <a:r>
              <a:rPr lang="sv-SE" sz="1800" i="0" dirty="0">
                <a:effectLst/>
                <a:latin typeface="Calibri" panose="020F0502020204030204" pitchFamily="34" charset="0"/>
                <a:ea typeface="Calibri" panose="020F0502020204030204" pitchFamily="34" charset="0"/>
              </a:rPr>
              <a:t>I samtalen med respondenter ställs frågor om distriktreformens genomslag, positiva förändringar och kvarstående utmaningar. </a:t>
            </a:r>
          </a:p>
          <a:p>
            <a:pPr marL="342900" lvl="0" indent="-342900">
              <a:buFont typeface="Symbol" panose="05050102010706020507" pitchFamily="18" charset="2"/>
              <a:buChar char=""/>
            </a:pPr>
            <a:r>
              <a:rPr lang="sv-SE" sz="1800" i="0" dirty="0">
                <a:effectLst/>
                <a:latin typeface="Calibri" panose="020F0502020204030204" pitchFamily="34" charset="0"/>
                <a:ea typeface="Calibri" panose="020F0502020204030204" pitchFamily="34" charset="0"/>
              </a:rPr>
              <a:t>Vidare ställs frågor om roll- och arbetsfördelning, exempelvis mellan förbundskansli och distrikt samt mellan tjänstepersoner och förtroendevalda. </a:t>
            </a:r>
          </a:p>
          <a:p>
            <a:pPr marL="342900" lvl="0" indent="-342900">
              <a:buFont typeface="Symbol" panose="05050102010706020507" pitchFamily="18" charset="2"/>
              <a:buChar char=""/>
            </a:pPr>
            <a:r>
              <a:rPr lang="sv-SE" sz="1800" i="0" dirty="0">
                <a:effectLst/>
                <a:latin typeface="Calibri" panose="020F0502020204030204" pitchFamily="34" charset="0"/>
                <a:ea typeface="Calibri" panose="020F0502020204030204" pitchFamily="34" charset="0"/>
              </a:rPr>
              <a:t>Funktionen ”föreningsansvarig” undersöks liksom ekonomisk potential i distriktet. </a:t>
            </a:r>
          </a:p>
          <a:p>
            <a:pPr marL="0" lvl="0" indent="0">
              <a:buFont typeface="Symbol" panose="05050102010706020507" pitchFamily="18" charset="2"/>
              <a:buNone/>
            </a:pPr>
            <a:endParaRPr lang="sv-SE" sz="1800" i="1"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sv-SE" sz="1800" i="1" dirty="0">
                <a:effectLst/>
                <a:latin typeface="Calibri" panose="020F0502020204030204" pitchFamily="34" charset="0"/>
                <a:ea typeface="Calibri" panose="020F0502020204030204" pitchFamily="34" charset="0"/>
              </a:rPr>
              <a:t>(Detta är några exempel på frågor som undersöks, sannolikt kommer ni att beröra något liknande i era (föreningarnas) samtal med distrikten. Fredrik uppmanar er därför att lägga örat nära marken och fånga upp olika inspel som kommer fram på era möten med distrikten. Detta får ni gärna skicka per e-post till Fredrik eller ringa honom. Ni når honom på </a:t>
            </a:r>
            <a:r>
              <a:rPr lang="sv-SE" sz="1800" i="1" u="sng" dirty="0">
                <a:solidFill>
                  <a:srgbClr val="0563C1"/>
                </a:solidFill>
                <a:effectLst/>
                <a:latin typeface="Calibri" panose="020F0502020204030204" pitchFamily="34" charset="0"/>
                <a:ea typeface="Calibri" panose="020F0502020204030204" pitchFamily="34" charset="0"/>
                <a:hlinkClick r:id="rId3"/>
              </a:rPr>
              <a:t>fredrik.kron@rfsisu.se</a:t>
            </a:r>
            <a:r>
              <a:rPr lang="sv-SE" sz="1800" i="1" dirty="0">
                <a:effectLst/>
                <a:latin typeface="Calibri" panose="020F0502020204030204" pitchFamily="34" charset="0"/>
                <a:ea typeface="Calibri" panose="020F0502020204030204" pitchFamily="34" charset="0"/>
              </a:rPr>
              <a:t>, 070 268 11 69.)</a:t>
            </a:r>
            <a:endParaRPr lang="sv-SE" sz="1800" dirty="0">
              <a:effectLst/>
              <a:latin typeface="Calibri" panose="020F0502020204030204" pitchFamily="34" charset="0"/>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7</a:t>
            </a:fld>
            <a:endParaRPr lang="sv-SE"/>
          </a:p>
        </p:txBody>
      </p:sp>
    </p:spTree>
    <p:extLst>
      <p:ext uri="{BB962C8B-B14F-4D97-AF65-F5344CB8AC3E}">
        <p14:creationId xmlns:p14="http://schemas.microsoft.com/office/powerpoint/2010/main" val="282767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Symbol" panose="05050102010706020507" pitchFamily="18" charset="2"/>
              <a:buNone/>
            </a:pPr>
            <a:r>
              <a:rPr lang="sv-SE" sz="1800" dirty="0" err="1">
                <a:effectLst/>
                <a:latin typeface="Calibri" panose="020F0502020204030204" pitchFamily="34" charset="0"/>
                <a:ea typeface="Calibri" panose="020F0502020204030204" pitchFamily="34" charset="0"/>
              </a:rPr>
              <a:t>Talmanus</a:t>
            </a:r>
            <a:r>
              <a:rPr lang="sv-SE" sz="1800" dirty="0">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sv-SE" sz="1800" dirty="0">
                <a:effectLst/>
                <a:latin typeface="Calibri" panose="020F0502020204030204" pitchFamily="34" charset="0"/>
                <a:ea typeface="Calibri" panose="020F0502020204030204" pitchFamily="34" charset="0"/>
              </a:rPr>
              <a:t>Slutsatserna i utvärderingen kommer presenteras på förbundsstyrelsens decembermöte. </a:t>
            </a:r>
          </a:p>
          <a:p>
            <a:pPr marL="342900" lvl="0" indent="-342900">
              <a:buFont typeface="Symbol" panose="05050102010706020507" pitchFamily="18" charset="2"/>
              <a:buChar char=""/>
            </a:pPr>
            <a:r>
              <a:rPr lang="sv-SE" sz="1800" dirty="0">
                <a:effectLst/>
                <a:latin typeface="Calibri" panose="020F0502020204030204" pitchFamily="34" charset="0"/>
                <a:ea typeface="Calibri" panose="020F0502020204030204" pitchFamily="34" charset="0"/>
              </a:rPr>
              <a:t>Rapportens slutsatser kommer ligga till grund för det förslag som FS kommer att lägga fram till Förbundsårsmötet men självklart också med hänsyn till andra inspel och parametrar som kommer FS till del under hösten.</a:t>
            </a:r>
          </a:p>
          <a:p>
            <a:pPr marL="342900" lvl="0" indent="-342900">
              <a:buFont typeface="Symbol" panose="05050102010706020507" pitchFamily="18" charset="2"/>
              <a:buChar char=""/>
            </a:pPr>
            <a:r>
              <a:rPr lang="sv-SE" sz="1800" dirty="0">
                <a:effectLst/>
                <a:latin typeface="Calibri" panose="020F0502020204030204" pitchFamily="34" charset="0"/>
                <a:ea typeface="Calibri" panose="020F0502020204030204" pitchFamily="34" charset="0"/>
              </a:rPr>
              <a:t>Arbetet med utvärderingen kommer också att diskuteras vid Höstkonferensen i Stockholm 11–12 november då företrädare för distrikten också kommer att delta.</a:t>
            </a:r>
          </a:p>
          <a:p>
            <a:pPr marL="342900" lvl="0" indent="-342900">
              <a:buFont typeface="Symbol" panose="05050102010706020507" pitchFamily="18" charset="2"/>
              <a:buChar char=""/>
            </a:pPr>
            <a:r>
              <a:rPr lang="sv-SE" sz="1800" dirty="0">
                <a:effectLst/>
                <a:latin typeface="Calibri" panose="020F0502020204030204" pitchFamily="34" charset="0"/>
                <a:ea typeface="Calibri" panose="020F0502020204030204" pitchFamily="34" charset="0"/>
              </a:rPr>
              <a:t>Uppdrag, rollfördelning, finansiering och hur fördelning av det ekonomiska stödet kommer att se ut framöver kommer vara några centrala delar i styrelsens arbete i kommande förslag. I det ligger också att fundera över tidsperspektiv/långsiktighet också kopplat till ny Verksamhetsinriktning (Strategi) som ska tas fram och börja gälla från 1 januari 2026. Det är ett arbete som kommer att initieras under 2024 men beslutas först vid FÅM 2025.</a:t>
            </a:r>
          </a:p>
          <a:p>
            <a:pPr marL="342900" lvl="0" indent="-342900">
              <a:buFont typeface="Symbol" panose="05050102010706020507" pitchFamily="18" charset="2"/>
              <a:buChar char=""/>
            </a:pPr>
            <a:r>
              <a:rPr lang="sv-SE" sz="1800" dirty="0">
                <a:effectLst/>
                <a:latin typeface="Calibri" panose="020F0502020204030204" pitchFamily="34" charset="0"/>
                <a:ea typeface="Calibri" panose="020F0502020204030204" pitchFamily="34" charset="0"/>
              </a:rPr>
              <a:t>Styrelsens uppdrag och ambition är att skapa bästa möjliga förutsättningar att stödja föreningslivet i deras arbete och utveckling framöver samt hur vi kan  optimera de gemensamma ekonomiska resurser som finns i det arbetet. </a:t>
            </a:r>
          </a:p>
          <a:p>
            <a:pPr marL="342900" lvl="0" indent="-342900">
              <a:buFont typeface="Symbol" panose="05050102010706020507" pitchFamily="18" charset="2"/>
              <a:buChar char=""/>
            </a:pPr>
            <a:r>
              <a:rPr lang="sv-SE" sz="1800" dirty="0">
                <a:effectLst/>
                <a:latin typeface="Calibri" panose="020F0502020204030204" pitchFamily="34" charset="0"/>
                <a:ea typeface="Calibri" panose="020F0502020204030204" pitchFamily="34" charset="0"/>
              </a:rPr>
              <a:t>Utifrån det perspektivet kommer förstås utvärderingen av SDF-verksamheten vara en viktig del i fortsatta processen.</a:t>
            </a:r>
          </a:p>
          <a:p>
            <a:pPr marL="228600"/>
            <a:r>
              <a:rPr lang="sv-SE" sz="1800" b="1" dirty="0">
                <a:solidFill>
                  <a:srgbClr val="FF0000"/>
                </a:solidFill>
                <a:effectLst/>
                <a:latin typeface="Calibri" panose="020F0502020204030204" pitchFamily="34" charset="0"/>
                <a:ea typeface="Calibri" panose="020F0502020204030204" pitchFamily="34" charset="0"/>
              </a:rPr>
              <a:t> </a:t>
            </a:r>
            <a:endParaRPr lang="sv-SE" sz="1800" dirty="0">
              <a:effectLst/>
              <a:latin typeface="Calibri" panose="020F0502020204030204" pitchFamily="34" charset="0"/>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4F73739C-AA82-4409-8C18-D42C3AB7ED29}" type="slidenum">
              <a:rPr lang="sv-SE" smtClean="0"/>
              <a:t>8</a:t>
            </a:fld>
            <a:endParaRPr lang="sv-SE"/>
          </a:p>
        </p:txBody>
      </p:sp>
    </p:spTree>
    <p:extLst>
      <p:ext uri="{BB962C8B-B14F-4D97-AF65-F5344CB8AC3E}">
        <p14:creationId xmlns:p14="http://schemas.microsoft.com/office/powerpoint/2010/main" val="94696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Talmanus</a:t>
            </a:r>
            <a:r>
              <a:rPr lang="sv-SE" dirty="0"/>
              <a:t>; Styrelsen påbörjade nästan direkt efter Förbundsårsmötet arbete med de återremitteringar och uppdrag som beslutades. </a:t>
            </a:r>
          </a:p>
        </p:txBody>
      </p:sp>
      <p:sp>
        <p:nvSpPr>
          <p:cNvPr id="4" name="Platshållare för bildnummer 3"/>
          <p:cNvSpPr>
            <a:spLocks noGrp="1"/>
          </p:cNvSpPr>
          <p:nvPr>
            <p:ph type="sldNum" sz="quarter" idx="5"/>
          </p:nvPr>
        </p:nvSpPr>
        <p:spPr/>
        <p:txBody>
          <a:bodyPr/>
          <a:lstStyle/>
          <a:p>
            <a:fld id="{4F73739C-AA82-4409-8C18-D42C3AB7ED29}" type="slidenum">
              <a:rPr lang="sv-SE" smtClean="0"/>
              <a:t>10</a:t>
            </a:fld>
            <a:endParaRPr lang="sv-SE"/>
          </a:p>
        </p:txBody>
      </p:sp>
    </p:spTree>
    <p:extLst>
      <p:ext uri="{BB962C8B-B14F-4D97-AF65-F5344CB8AC3E}">
        <p14:creationId xmlns:p14="http://schemas.microsoft.com/office/powerpoint/2010/main" val="577805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5.svg"/><Relationship Id="rId4" Type="http://schemas.openxmlformats.org/officeDocument/2006/relationships/image" Target="../media/image5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elsida Sverige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1"/>
            <a:ext cx="12192000" cy="68699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6" name="Bild 25">
            <a:extLst>
              <a:ext uri="{FF2B5EF4-FFF2-40B4-BE49-F238E27FC236}">
                <a16:creationId xmlns:a16="http://schemas.microsoft.com/office/drawing/2014/main" id="{81421E43-480A-41F7-99A4-89FDCE69FED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bg1"/>
                </a:solidFill>
              </a:defRPr>
            </a:lvl1pPr>
          </a:lstStyle>
          <a:p>
            <a:r>
              <a:rPr lang="sv-SE" dirty="0"/>
              <a:t>Titelsida 01</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351" y="6399173"/>
            <a:ext cx="982054" cy="224948"/>
          </a:xfrm>
        </p:spPr>
        <p:txBody>
          <a:bodyPr/>
          <a:lstStyle>
            <a:lvl1pPr>
              <a:defRPr sz="1100" b="1">
                <a:solidFill>
                  <a:schemeClr val="bg1"/>
                </a:solidFill>
              </a:defRPr>
            </a:lvl1pPr>
          </a:lstStyle>
          <a:p>
            <a:fld id="{339D173C-8AC9-456F-A55F-B61A3EC38202}" type="datetime1">
              <a:rPr lang="sv-SE" smtClean="0"/>
              <a:t>2023-10-09</a:t>
            </a:fld>
            <a:endParaRPr lang="sv-SE" dirty="0"/>
          </a:p>
        </p:txBody>
      </p:sp>
      <p:pic>
        <p:nvPicPr>
          <p:cNvPr id="23" name="Bildobjekt 22">
            <a:extLst>
              <a:ext uri="{FF2B5EF4-FFF2-40B4-BE49-F238E27FC236}">
                <a16:creationId xmlns:a16="http://schemas.microsoft.com/office/drawing/2014/main" id="{8A0093E1-6DF2-4CB3-8515-82F7658CE7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385217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0) Titelsida Sverigegul">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7C8D6E48-90E2-4979-A2FB-D4D4446871E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72" r="63384" b="72865"/>
          <a:stretch/>
        </p:blipFill>
        <p:spPr>
          <a:xfrm>
            <a:off x="-40943" y="1707737"/>
            <a:ext cx="12222341" cy="5157087"/>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tx2"/>
                </a:solidFill>
              </a:defRPr>
            </a:lvl1pPr>
          </a:lstStyle>
          <a:p>
            <a:r>
              <a:rPr lang="sv-SE" dirty="0"/>
              <a:t>Titelsida 05</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tx2"/>
                </a:solidFill>
              </a:defRPr>
            </a:lvl1pPr>
          </a:lstStyle>
          <a:p>
            <a:fld id="{783AD3AA-EB40-413B-97D1-8A6369D78DB5}" type="datetime1">
              <a:rPr lang="sv-SE" smtClean="0"/>
              <a:t>2023-10-09</a:t>
            </a:fld>
            <a:endParaRPr lang="sv-SE"/>
          </a:p>
        </p:txBody>
      </p:sp>
      <p:pic>
        <p:nvPicPr>
          <p:cNvPr id="10" name="Bildobjekt 9">
            <a:extLst>
              <a:ext uri="{FF2B5EF4-FFF2-40B4-BE49-F238E27FC236}">
                <a16:creationId xmlns:a16="http://schemas.microsoft.com/office/drawing/2014/main" id="{8FD128AF-FC40-93E5-6E5A-9973A8D2C7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2016" y="519600"/>
            <a:ext cx="1069200" cy="597183"/>
          </a:xfrm>
          <a:prstGeom prst="rect">
            <a:avLst/>
          </a:prstGeom>
        </p:spPr>
      </p:pic>
    </p:spTree>
    <p:extLst>
      <p:ext uri="{BB962C8B-B14F-4D97-AF65-F5344CB8AC3E}">
        <p14:creationId xmlns:p14="http://schemas.microsoft.com/office/powerpoint/2010/main" val="338124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1) Titelsida mörk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1"/>
            <a:ext cx="12192000" cy="6869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 11">
            <a:extLst>
              <a:ext uri="{FF2B5EF4-FFF2-40B4-BE49-F238E27FC236}">
                <a16:creationId xmlns:a16="http://schemas.microsoft.com/office/drawing/2014/main" id="{B7330BD5-7D63-4BA8-9B85-DEBAD86D62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accent4"/>
                </a:solidFill>
              </a:defRPr>
            </a:lvl1pPr>
          </a:lstStyle>
          <a:p>
            <a:r>
              <a:rPr lang="sv-SE" dirty="0"/>
              <a:t>Titelsida 01</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accent4"/>
                </a:solidFill>
              </a:defRPr>
            </a:lvl1pPr>
          </a:lstStyle>
          <a:p>
            <a:fld id="{4EB2AB3A-4DDC-421D-9AAB-752A04C3B903}" type="datetime1">
              <a:rPr lang="sv-SE" smtClean="0"/>
              <a:t>2023-10-09</a:t>
            </a:fld>
            <a:endParaRPr lang="sv-SE"/>
          </a:p>
        </p:txBody>
      </p:sp>
      <p:pic>
        <p:nvPicPr>
          <p:cNvPr id="8" name="Bildobjekt 7">
            <a:extLst>
              <a:ext uri="{FF2B5EF4-FFF2-40B4-BE49-F238E27FC236}">
                <a16:creationId xmlns:a16="http://schemas.microsoft.com/office/drawing/2014/main" id="{10D051FF-79FD-21A4-86D5-636E35DA22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2130440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2) Titelsida mörk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 17">
            <a:extLst>
              <a:ext uri="{FF2B5EF4-FFF2-40B4-BE49-F238E27FC236}">
                <a16:creationId xmlns:a16="http://schemas.microsoft.com/office/drawing/2014/main" id="{94AF5392-62ED-44F8-9C3A-849D42D4150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65636" r="66216" b="1"/>
          <a:stretch/>
        </p:blipFill>
        <p:spPr>
          <a:xfrm>
            <a:off x="-12215" y="1"/>
            <a:ext cx="12209516" cy="6520496"/>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accent4"/>
                </a:solidFill>
              </a:defRPr>
            </a:lvl1pPr>
          </a:lstStyle>
          <a:p>
            <a:r>
              <a:rPr lang="sv-SE" dirty="0"/>
              <a:t>Titelsida 02</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accent4"/>
                </a:solidFill>
              </a:defRPr>
            </a:lvl1pPr>
          </a:lstStyle>
          <a:p>
            <a:fld id="{0B62BE18-3C27-48C9-B8ED-5C4B9093CED5}" type="datetime1">
              <a:rPr lang="sv-SE" smtClean="0"/>
              <a:t>2023-10-09</a:t>
            </a:fld>
            <a:endParaRPr lang="sv-SE"/>
          </a:p>
        </p:txBody>
      </p:sp>
      <p:pic>
        <p:nvPicPr>
          <p:cNvPr id="9" name="Bildobjekt 8">
            <a:extLst>
              <a:ext uri="{FF2B5EF4-FFF2-40B4-BE49-F238E27FC236}">
                <a16:creationId xmlns:a16="http://schemas.microsoft.com/office/drawing/2014/main" id="{8BEB4354-DDE1-D9F4-8460-878E18B177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1410483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3) Titelsida mörk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 5">
            <a:extLst>
              <a:ext uri="{FF2B5EF4-FFF2-40B4-BE49-F238E27FC236}">
                <a16:creationId xmlns:a16="http://schemas.microsoft.com/office/drawing/2014/main" id="{01D5F50C-D480-4DA6-A355-E14F560CFF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1227" t="25780" b="38148"/>
          <a:stretch/>
        </p:blipFill>
        <p:spPr>
          <a:xfrm>
            <a:off x="0" y="-13648"/>
            <a:ext cx="10467834" cy="688715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accent4"/>
                </a:solidFill>
              </a:defRPr>
            </a:lvl1pPr>
          </a:lstStyle>
          <a:p>
            <a:r>
              <a:rPr lang="sv-SE" dirty="0"/>
              <a:t>Titelsida 03</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accent4"/>
                </a:solidFill>
              </a:defRPr>
            </a:lvl1pPr>
          </a:lstStyle>
          <a:p>
            <a:fld id="{8AA8BE3A-6DF4-451B-8DBE-11E18FB0C8B3}" type="datetime1">
              <a:rPr lang="sv-SE" smtClean="0"/>
              <a:t>2023-10-09</a:t>
            </a:fld>
            <a:endParaRPr lang="sv-SE"/>
          </a:p>
        </p:txBody>
      </p:sp>
      <p:pic>
        <p:nvPicPr>
          <p:cNvPr id="9" name="Bildobjekt 8">
            <a:extLst>
              <a:ext uri="{FF2B5EF4-FFF2-40B4-BE49-F238E27FC236}">
                <a16:creationId xmlns:a16="http://schemas.microsoft.com/office/drawing/2014/main" id="{75540D1C-E1B6-3578-245B-BED28FCE57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3016651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4) Titelsida mörk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 8">
            <a:extLst>
              <a:ext uri="{FF2B5EF4-FFF2-40B4-BE49-F238E27FC236}">
                <a16:creationId xmlns:a16="http://schemas.microsoft.com/office/drawing/2014/main" id="{1A5B715E-7735-4CBC-B163-A08139FF319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5580" r="75043"/>
          <a:stretch/>
        </p:blipFill>
        <p:spPr>
          <a:xfrm>
            <a:off x="3193577" y="-40943"/>
            <a:ext cx="9048465" cy="654071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accent4"/>
                </a:solidFill>
              </a:defRPr>
            </a:lvl1pPr>
          </a:lstStyle>
          <a:p>
            <a:r>
              <a:rPr lang="sv-SE" dirty="0"/>
              <a:t>Titelsida 04</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accent4"/>
                </a:solidFill>
              </a:defRPr>
            </a:lvl1pPr>
          </a:lstStyle>
          <a:p>
            <a:fld id="{878AE096-2A8F-4215-AE94-DBFE6BF97343}" type="datetime1">
              <a:rPr lang="sv-SE" smtClean="0"/>
              <a:t>2023-10-09</a:t>
            </a:fld>
            <a:endParaRPr lang="sv-SE"/>
          </a:p>
        </p:txBody>
      </p:sp>
      <p:pic>
        <p:nvPicPr>
          <p:cNvPr id="10" name="Bildobjekt 9">
            <a:extLst>
              <a:ext uri="{FF2B5EF4-FFF2-40B4-BE49-F238E27FC236}">
                <a16:creationId xmlns:a16="http://schemas.microsoft.com/office/drawing/2014/main" id="{6DB855A6-B75C-1641-A19C-1FD7BEA79A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1285149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5) Titelsida mörk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7C8D6E48-90E2-4979-A2FB-D4D4446871E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72" r="63384" b="72865"/>
          <a:stretch/>
        </p:blipFill>
        <p:spPr>
          <a:xfrm>
            <a:off x="-40943" y="1707737"/>
            <a:ext cx="12222341" cy="5157087"/>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accent4"/>
                </a:solidFill>
              </a:defRPr>
            </a:lvl1pPr>
          </a:lstStyle>
          <a:p>
            <a:r>
              <a:rPr lang="sv-SE" dirty="0"/>
              <a:t>Titelsida 05</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accent4"/>
                </a:solidFill>
              </a:defRPr>
            </a:lvl1pPr>
          </a:lstStyle>
          <a:p>
            <a:fld id="{8B2D8E44-443F-494D-A64D-C24C0479B4EC}" type="datetime1">
              <a:rPr lang="sv-SE" smtClean="0"/>
              <a:t>2023-10-09</a:t>
            </a:fld>
            <a:endParaRPr lang="sv-SE"/>
          </a:p>
        </p:txBody>
      </p:sp>
      <p:pic>
        <p:nvPicPr>
          <p:cNvPr id="10" name="Bildobjekt 9">
            <a:extLst>
              <a:ext uri="{FF2B5EF4-FFF2-40B4-BE49-F238E27FC236}">
                <a16:creationId xmlns:a16="http://schemas.microsoft.com/office/drawing/2014/main" id="{5B9CF9A1-66BB-049C-EF56-E61721A492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2861540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Kapitelnamn, rubrik, text &amp; foto ">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86E2FE87-BFDA-427A-B5A3-C058EA6D34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a:xfrm>
            <a:off x="5496984" y="1812695"/>
            <a:ext cx="4910400" cy="1866170"/>
          </a:xfrm>
        </p:spPr>
        <p:txBody>
          <a:bodyPr/>
          <a:lstStyle>
            <a:lvl1pPr>
              <a:defRPr/>
            </a:lvl1pPr>
          </a:lstStyle>
          <a:p>
            <a:r>
              <a:rPr lang="sv-SE" dirty="0"/>
              <a:t>Rubrik</a:t>
            </a:r>
            <a:br>
              <a:rPr lang="sv-SE" dirty="0"/>
            </a:br>
            <a:r>
              <a:rPr lang="sv-SE" dirty="0"/>
              <a:t>på upp till</a:t>
            </a:r>
            <a:br>
              <a:rPr lang="sv-SE" dirty="0"/>
            </a:br>
            <a:r>
              <a:rPr lang="sv-SE" dirty="0"/>
              <a:t>3 rader</a:t>
            </a:r>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p>
            <a:fld id="{FF08ABC8-0348-4D81-9FFE-3707BDF836F0}"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p>
            <a:r>
              <a:rPr lang="sv-SE"/>
              <a:t>Svensk Friidrott,</a:t>
            </a:r>
            <a:endParaRPr lang="sv-SE" dirty="0"/>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p>
            <a:fld id="{73D836DD-8858-4EE8-AC0A-01755F89DC16}" type="slidenum">
              <a:rPr lang="sv-SE" smtClean="0"/>
              <a:t>‹#›</a:t>
            </a:fld>
            <a:endParaRPr lang="sv-SE"/>
          </a:p>
        </p:txBody>
      </p:sp>
      <p:sp>
        <p:nvSpPr>
          <p:cNvPr id="11" name="Platshållare för text 10">
            <a:extLst>
              <a:ext uri="{FF2B5EF4-FFF2-40B4-BE49-F238E27FC236}">
                <a16:creationId xmlns:a16="http://schemas.microsoft.com/office/drawing/2014/main" id="{AFCC145B-AB28-4586-84C4-F59487C6DAB1}"/>
              </a:ext>
            </a:extLst>
          </p:cNvPr>
          <p:cNvSpPr>
            <a:spLocks noGrp="1"/>
          </p:cNvSpPr>
          <p:nvPr>
            <p:ph type="body" sz="quarter" idx="13" hasCustomPrompt="1"/>
          </p:nvPr>
        </p:nvSpPr>
        <p:spPr>
          <a:xfrm>
            <a:off x="5497513" y="3886200"/>
            <a:ext cx="4910400" cy="1419226"/>
          </a:xfrm>
        </p:spPr>
        <p:txBody>
          <a:bodyPr/>
          <a:lstStyle>
            <a:lvl1pPr marL="0" indent="0">
              <a:lnSpc>
                <a:spcPts val="2100"/>
              </a:lnSpc>
              <a:spcBef>
                <a:spcPts val="0"/>
              </a:spcBef>
              <a:buFont typeface="Arial" panose="020B0604020202020204" pitchFamily="34" charset="0"/>
              <a:buNone/>
              <a:defRPr/>
            </a:lvl1pPr>
          </a:lstStyle>
          <a:p>
            <a:pPr lvl="0"/>
            <a:r>
              <a:rPr lang="sv-SE" dirty="0"/>
              <a:t>Text</a:t>
            </a:r>
          </a:p>
        </p:txBody>
      </p:sp>
      <p:sp>
        <p:nvSpPr>
          <p:cNvPr id="12" name="Platshållare för text 10">
            <a:extLst>
              <a:ext uri="{FF2B5EF4-FFF2-40B4-BE49-F238E27FC236}">
                <a16:creationId xmlns:a16="http://schemas.microsoft.com/office/drawing/2014/main" id="{01207532-B41B-485D-A3F7-B3971E264299}"/>
              </a:ext>
            </a:extLst>
          </p:cNvPr>
          <p:cNvSpPr>
            <a:spLocks noGrp="1"/>
          </p:cNvSpPr>
          <p:nvPr>
            <p:ph type="body" sz="quarter" idx="14" hasCustomPrompt="1"/>
          </p:nvPr>
        </p:nvSpPr>
        <p:spPr>
          <a:xfrm>
            <a:off x="5497512" y="1504951"/>
            <a:ext cx="4910400" cy="266700"/>
          </a:xfrm>
        </p:spPr>
        <p:txBody>
          <a:bodyPr anchor="b" anchorCtr="0"/>
          <a:lstStyle>
            <a:lvl1pPr marL="0" indent="0">
              <a:lnSpc>
                <a:spcPct val="100000"/>
              </a:lnSpc>
              <a:spcBef>
                <a:spcPts val="0"/>
              </a:spcBef>
              <a:buFont typeface="Arial" panose="020B0604020202020204" pitchFamily="34" charset="0"/>
              <a:buNone/>
              <a:defRPr sz="1200" b="1" i="1" cap="all" baseline="0"/>
            </a:lvl1pPr>
          </a:lstStyle>
          <a:p>
            <a:pPr lvl="0"/>
            <a:r>
              <a:rPr lang="sv-SE" dirty="0"/>
              <a:t>kapitelnamn</a:t>
            </a:r>
          </a:p>
        </p:txBody>
      </p:sp>
      <p:sp>
        <p:nvSpPr>
          <p:cNvPr id="15" name="Platshållare för bild 14">
            <a:extLst>
              <a:ext uri="{FF2B5EF4-FFF2-40B4-BE49-F238E27FC236}">
                <a16:creationId xmlns:a16="http://schemas.microsoft.com/office/drawing/2014/main" id="{897889D0-262F-4F3C-9E75-DA5FE718F93B}"/>
              </a:ext>
            </a:extLst>
          </p:cNvPr>
          <p:cNvSpPr>
            <a:spLocks noGrp="1"/>
          </p:cNvSpPr>
          <p:nvPr>
            <p:ph type="pic" sz="quarter" idx="15"/>
          </p:nvPr>
        </p:nvSpPr>
        <p:spPr>
          <a:xfrm>
            <a:off x="542925" y="533400"/>
            <a:ext cx="4057650" cy="5781675"/>
          </a:xfrm>
          <a:solidFill>
            <a:schemeClr val="bg1">
              <a:lumMod val="95000"/>
            </a:schemeClr>
          </a:solidFill>
        </p:spPr>
        <p:txBody>
          <a:bodyPr tIns="540000"/>
          <a:lstStyle>
            <a:lvl1pPr marL="0" indent="0" algn="ctr">
              <a:buFont typeface="Arial" panose="020B0604020202020204" pitchFamily="34" charset="0"/>
              <a:buNone/>
              <a:defRPr sz="1400"/>
            </a:lvl1pPr>
          </a:lstStyle>
          <a:p>
            <a:r>
              <a:rPr lang="sv-SE"/>
              <a:t>Klicka på ikonen för att lägga till en bild</a:t>
            </a:r>
          </a:p>
        </p:txBody>
      </p:sp>
    </p:spTree>
    <p:extLst>
      <p:ext uri="{BB962C8B-B14F-4D97-AF65-F5344CB8AC3E}">
        <p14:creationId xmlns:p14="http://schemas.microsoft.com/office/powerpoint/2010/main" val="4274569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Kapitelnamn, rubrik, text &amp; foto ">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86E2FE87-BFDA-427A-B5A3-C058EA6D34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a:xfrm>
            <a:off x="5496984" y="1812695"/>
            <a:ext cx="4910400" cy="1864800"/>
          </a:xfrm>
        </p:spPr>
        <p:txBody>
          <a:bodyPr/>
          <a:lstStyle>
            <a:lvl1pPr>
              <a:defRPr>
                <a:solidFill>
                  <a:schemeClr val="bg2"/>
                </a:solidFill>
              </a:defRPr>
            </a:lvl1pPr>
          </a:lstStyle>
          <a:p>
            <a:r>
              <a:rPr lang="sv-SE" dirty="0"/>
              <a:t>Rubrik</a:t>
            </a:r>
            <a:br>
              <a:rPr lang="sv-SE" dirty="0"/>
            </a:br>
            <a:r>
              <a:rPr lang="sv-SE" dirty="0"/>
              <a:t>på upp till</a:t>
            </a:r>
            <a:br>
              <a:rPr lang="sv-SE" dirty="0"/>
            </a:br>
            <a:r>
              <a:rPr lang="sv-SE" dirty="0"/>
              <a:t>3 rader</a:t>
            </a:r>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p>
            <a:fld id="{8C719DC3-4EC1-42CB-AEC9-9FCF422BF653}"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p>
            <a:fld id="{73D836DD-8858-4EE8-AC0A-01755F89DC16}" type="slidenum">
              <a:rPr lang="sv-SE" smtClean="0"/>
              <a:t>‹#›</a:t>
            </a:fld>
            <a:endParaRPr lang="sv-SE"/>
          </a:p>
        </p:txBody>
      </p:sp>
      <p:sp>
        <p:nvSpPr>
          <p:cNvPr id="11" name="Platshållare för text 10">
            <a:extLst>
              <a:ext uri="{FF2B5EF4-FFF2-40B4-BE49-F238E27FC236}">
                <a16:creationId xmlns:a16="http://schemas.microsoft.com/office/drawing/2014/main" id="{AFCC145B-AB28-4586-84C4-F59487C6DAB1}"/>
              </a:ext>
            </a:extLst>
          </p:cNvPr>
          <p:cNvSpPr>
            <a:spLocks noGrp="1"/>
          </p:cNvSpPr>
          <p:nvPr>
            <p:ph type="body" sz="quarter" idx="13" hasCustomPrompt="1"/>
          </p:nvPr>
        </p:nvSpPr>
        <p:spPr>
          <a:xfrm>
            <a:off x="5497513" y="3886200"/>
            <a:ext cx="4910400" cy="1419226"/>
          </a:xfrm>
        </p:spPr>
        <p:txBody>
          <a:bodyPr/>
          <a:lstStyle>
            <a:lvl1pPr marL="0" indent="0">
              <a:lnSpc>
                <a:spcPts val="2100"/>
              </a:lnSpc>
              <a:spcBef>
                <a:spcPts val="0"/>
              </a:spcBef>
              <a:buFont typeface="Arial" panose="020B0604020202020204" pitchFamily="34" charset="0"/>
              <a:buNone/>
              <a:defRPr/>
            </a:lvl1pPr>
          </a:lstStyle>
          <a:p>
            <a:pPr lvl="0"/>
            <a:r>
              <a:rPr lang="sv-SE" dirty="0"/>
              <a:t>Text</a:t>
            </a:r>
          </a:p>
        </p:txBody>
      </p:sp>
      <p:sp>
        <p:nvSpPr>
          <p:cNvPr id="12" name="Platshållare för text 10">
            <a:extLst>
              <a:ext uri="{FF2B5EF4-FFF2-40B4-BE49-F238E27FC236}">
                <a16:creationId xmlns:a16="http://schemas.microsoft.com/office/drawing/2014/main" id="{01207532-B41B-485D-A3F7-B3971E264299}"/>
              </a:ext>
            </a:extLst>
          </p:cNvPr>
          <p:cNvSpPr>
            <a:spLocks noGrp="1"/>
          </p:cNvSpPr>
          <p:nvPr>
            <p:ph type="body" sz="quarter" idx="14" hasCustomPrompt="1"/>
          </p:nvPr>
        </p:nvSpPr>
        <p:spPr>
          <a:xfrm>
            <a:off x="5497513" y="1504951"/>
            <a:ext cx="4911761" cy="266700"/>
          </a:xfrm>
        </p:spPr>
        <p:txBody>
          <a:bodyPr anchor="b" anchorCtr="0"/>
          <a:lstStyle>
            <a:lvl1pPr marL="0" indent="0">
              <a:lnSpc>
                <a:spcPct val="100000"/>
              </a:lnSpc>
              <a:spcBef>
                <a:spcPts val="0"/>
              </a:spcBef>
              <a:buFont typeface="Arial" panose="020B0604020202020204" pitchFamily="34" charset="0"/>
              <a:buNone/>
              <a:defRPr sz="1200" b="1" i="1" cap="all" baseline="0"/>
            </a:lvl1pPr>
          </a:lstStyle>
          <a:p>
            <a:pPr lvl="0"/>
            <a:r>
              <a:rPr lang="sv-SE" dirty="0"/>
              <a:t>kapitelnamn</a:t>
            </a:r>
          </a:p>
        </p:txBody>
      </p:sp>
      <p:sp>
        <p:nvSpPr>
          <p:cNvPr id="15" name="Platshållare för bild 14">
            <a:extLst>
              <a:ext uri="{FF2B5EF4-FFF2-40B4-BE49-F238E27FC236}">
                <a16:creationId xmlns:a16="http://schemas.microsoft.com/office/drawing/2014/main" id="{897889D0-262F-4F3C-9E75-DA5FE718F93B}"/>
              </a:ext>
            </a:extLst>
          </p:cNvPr>
          <p:cNvSpPr>
            <a:spLocks noGrp="1"/>
          </p:cNvSpPr>
          <p:nvPr>
            <p:ph type="pic" sz="quarter" idx="15"/>
          </p:nvPr>
        </p:nvSpPr>
        <p:spPr>
          <a:xfrm>
            <a:off x="542925" y="533400"/>
            <a:ext cx="4057650" cy="5781675"/>
          </a:xfrm>
          <a:solidFill>
            <a:schemeClr val="bg1">
              <a:lumMod val="95000"/>
            </a:schemeClr>
          </a:solidFill>
        </p:spPr>
        <p:txBody>
          <a:bodyPr tIns="540000"/>
          <a:lstStyle>
            <a:lvl1pPr marL="0" indent="0" algn="ctr">
              <a:buFont typeface="Arial" panose="020B0604020202020204" pitchFamily="34" charset="0"/>
              <a:buNone/>
              <a:defRPr sz="1400"/>
            </a:lvl1pPr>
          </a:lstStyle>
          <a:p>
            <a:r>
              <a:rPr lang="sv-SE"/>
              <a:t>Klicka på ikonen för att lägga till en bild</a:t>
            </a:r>
          </a:p>
        </p:txBody>
      </p:sp>
    </p:spTree>
    <p:extLst>
      <p:ext uri="{BB962C8B-B14F-4D97-AF65-F5344CB8AC3E}">
        <p14:creationId xmlns:p14="http://schemas.microsoft.com/office/powerpoint/2010/main" val="178260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Foto">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7AD5697F-04DB-4BFA-8074-72651862428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0691" t="5024" r="5669" b="58814"/>
          <a:stretch/>
        </p:blipFill>
        <p:spPr>
          <a:xfrm>
            <a:off x="-28575" y="-28576"/>
            <a:ext cx="12239626" cy="6896101"/>
          </a:xfrm>
          <a:prstGeom prst="rect">
            <a:avLst/>
          </a:prstGeom>
        </p:spPr>
      </p:pic>
      <p:sp>
        <p:nvSpPr>
          <p:cNvPr id="2" name="Platshållare för datum 1">
            <a:extLst>
              <a:ext uri="{FF2B5EF4-FFF2-40B4-BE49-F238E27FC236}">
                <a16:creationId xmlns:a16="http://schemas.microsoft.com/office/drawing/2014/main" id="{685ECA4D-8028-4173-89EC-3528C7043DB7}"/>
              </a:ext>
            </a:extLst>
          </p:cNvPr>
          <p:cNvSpPr>
            <a:spLocks noGrp="1"/>
          </p:cNvSpPr>
          <p:nvPr>
            <p:ph type="dt" sz="half" idx="10"/>
          </p:nvPr>
        </p:nvSpPr>
        <p:spPr/>
        <p:txBody>
          <a:bodyPr/>
          <a:lstStyle/>
          <a:p>
            <a:fld id="{69603D90-F14C-4C77-9EDE-E21D8CC7C113}" type="datetime1">
              <a:rPr lang="sv-SE" smtClean="0"/>
              <a:t>2023-10-09</a:t>
            </a:fld>
            <a:endParaRPr lang="sv-SE"/>
          </a:p>
        </p:txBody>
      </p:sp>
      <p:sp>
        <p:nvSpPr>
          <p:cNvPr id="3" name="Platshållare för sidfot 2">
            <a:extLst>
              <a:ext uri="{FF2B5EF4-FFF2-40B4-BE49-F238E27FC236}">
                <a16:creationId xmlns:a16="http://schemas.microsoft.com/office/drawing/2014/main" id="{38198090-B09F-479B-9E41-C0051E4BBB55}"/>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DB505C8C-8E6B-4BC4-8AF0-EBACE624722F}"/>
              </a:ext>
            </a:extLst>
          </p:cNvPr>
          <p:cNvSpPr>
            <a:spLocks noGrp="1"/>
          </p:cNvSpPr>
          <p:nvPr>
            <p:ph type="sldNum" sz="quarter" idx="12"/>
          </p:nvPr>
        </p:nvSpPr>
        <p:spPr/>
        <p:txBody>
          <a:bodyPr/>
          <a:lstStyle/>
          <a:p>
            <a:fld id="{73D836DD-8858-4EE8-AC0A-01755F89DC16}" type="slidenum">
              <a:rPr lang="sv-SE" smtClean="0"/>
              <a:t>‹#›</a:t>
            </a:fld>
            <a:endParaRPr lang="sv-SE"/>
          </a:p>
        </p:txBody>
      </p:sp>
      <p:sp>
        <p:nvSpPr>
          <p:cNvPr id="10" name="Platshållare för bild 14">
            <a:extLst>
              <a:ext uri="{FF2B5EF4-FFF2-40B4-BE49-F238E27FC236}">
                <a16:creationId xmlns:a16="http://schemas.microsoft.com/office/drawing/2014/main" id="{58326871-4205-43BE-8907-9D5F0147155D}"/>
              </a:ext>
            </a:extLst>
          </p:cNvPr>
          <p:cNvSpPr>
            <a:spLocks noGrp="1"/>
          </p:cNvSpPr>
          <p:nvPr>
            <p:ph type="pic" sz="quarter" idx="15"/>
          </p:nvPr>
        </p:nvSpPr>
        <p:spPr>
          <a:xfrm>
            <a:off x="542925" y="533400"/>
            <a:ext cx="11125200" cy="5781675"/>
          </a:xfrm>
          <a:solidFill>
            <a:schemeClr val="bg1">
              <a:lumMod val="95000"/>
            </a:schemeClr>
          </a:solidFill>
        </p:spPr>
        <p:txBody>
          <a:bodyPr tIns="540000"/>
          <a:lstStyle>
            <a:lvl1pPr marL="0" indent="0" algn="ctr">
              <a:buFont typeface="Arial" panose="020B0604020202020204" pitchFamily="34" charset="0"/>
              <a:buNone/>
              <a:defRPr sz="1400"/>
            </a:lvl1pPr>
          </a:lstStyle>
          <a:p>
            <a:r>
              <a:rPr lang="sv-SE"/>
              <a:t>Klicka på ikonen för att lägga till en bild</a:t>
            </a:r>
          </a:p>
        </p:txBody>
      </p:sp>
    </p:spTree>
    <p:extLst>
      <p:ext uri="{BB962C8B-B14F-4D97-AF65-F5344CB8AC3E}">
        <p14:creationId xmlns:p14="http://schemas.microsoft.com/office/powerpoint/2010/main" val="951485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Kapitelnamn, rubrik  &amp; text">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0D9EE97A-72B8-4C49-ACE2-06F80EBE89B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1204" t="25913" b="38003"/>
          <a:stretch/>
        </p:blipFill>
        <p:spPr>
          <a:xfrm>
            <a:off x="-36096" y="-24062"/>
            <a:ext cx="10515225" cy="6906126"/>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a:xfrm>
            <a:off x="1267884" y="1812695"/>
            <a:ext cx="8485716" cy="1359130"/>
          </a:xfrm>
        </p:spPr>
        <p:txBody>
          <a:bodyPr/>
          <a:lstStyle>
            <a:lvl1pPr>
              <a:defRPr/>
            </a:lvl1pPr>
          </a:lstStyle>
          <a:p>
            <a:r>
              <a:rPr lang="sv-SE" dirty="0"/>
              <a:t>Rubrik</a:t>
            </a:r>
            <a:br>
              <a:rPr lang="sv-SE" dirty="0"/>
            </a:br>
            <a:r>
              <a:rPr lang="sv-SE" dirty="0"/>
              <a:t>på 2 rader</a:t>
            </a:r>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p>
            <a:fld id="{2341EA60-8728-46BD-BBC9-921CBC662F98}"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p>
            <a:fld id="{73D836DD-8858-4EE8-AC0A-01755F89DC16}" type="slidenum">
              <a:rPr lang="sv-SE" smtClean="0"/>
              <a:t>‹#›</a:t>
            </a:fld>
            <a:endParaRPr lang="sv-SE"/>
          </a:p>
        </p:txBody>
      </p:sp>
      <p:sp>
        <p:nvSpPr>
          <p:cNvPr id="11" name="Platshållare för text 10">
            <a:extLst>
              <a:ext uri="{FF2B5EF4-FFF2-40B4-BE49-F238E27FC236}">
                <a16:creationId xmlns:a16="http://schemas.microsoft.com/office/drawing/2014/main" id="{AFCC145B-AB28-4586-84C4-F59487C6DAB1}"/>
              </a:ext>
            </a:extLst>
          </p:cNvPr>
          <p:cNvSpPr>
            <a:spLocks noGrp="1"/>
          </p:cNvSpPr>
          <p:nvPr>
            <p:ph type="body" sz="quarter" idx="13" hasCustomPrompt="1"/>
          </p:nvPr>
        </p:nvSpPr>
        <p:spPr>
          <a:xfrm>
            <a:off x="1268413" y="3257550"/>
            <a:ext cx="8485187" cy="1943100"/>
          </a:xfrm>
        </p:spPr>
        <p:txBody>
          <a:bodyPr/>
          <a:lstStyle>
            <a:lvl1pPr marL="0" indent="0">
              <a:lnSpc>
                <a:spcPts val="2100"/>
              </a:lnSpc>
              <a:spcBef>
                <a:spcPts val="2000"/>
              </a:spcBef>
              <a:buFont typeface="Arial" panose="020B0604020202020204" pitchFamily="34" charset="0"/>
              <a:buNone/>
              <a:defRPr/>
            </a:lvl1pPr>
          </a:lstStyle>
          <a:p>
            <a:pPr lvl="0"/>
            <a:r>
              <a:rPr lang="sv-SE" dirty="0"/>
              <a:t>Text</a:t>
            </a:r>
          </a:p>
        </p:txBody>
      </p:sp>
      <p:sp>
        <p:nvSpPr>
          <p:cNvPr id="12" name="Platshållare för text 10">
            <a:extLst>
              <a:ext uri="{FF2B5EF4-FFF2-40B4-BE49-F238E27FC236}">
                <a16:creationId xmlns:a16="http://schemas.microsoft.com/office/drawing/2014/main" id="{01207532-B41B-485D-A3F7-B3971E264299}"/>
              </a:ext>
            </a:extLst>
          </p:cNvPr>
          <p:cNvSpPr>
            <a:spLocks noGrp="1"/>
          </p:cNvSpPr>
          <p:nvPr>
            <p:ph type="body" sz="quarter" idx="14" hasCustomPrompt="1"/>
          </p:nvPr>
        </p:nvSpPr>
        <p:spPr>
          <a:xfrm>
            <a:off x="1268413" y="1504951"/>
            <a:ext cx="4922837" cy="266700"/>
          </a:xfrm>
        </p:spPr>
        <p:txBody>
          <a:bodyPr anchor="b" anchorCtr="0"/>
          <a:lstStyle>
            <a:lvl1pPr marL="0" indent="0">
              <a:lnSpc>
                <a:spcPct val="100000"/>
              </a:lnSpc>
              <a:spcBef>
                <a:spcPts val="0"/>
              </a:spcBef>
              <a:buFont typeface="Arial" panose="020B0604020202020204" pitchFamily="34" charset="0"/>
              <a:buNone/>
              <a:defRPr sz="1200" b="1" i="1" cap="all" baseline="0"/>
            </a:lvl1pPr>
          </a:lstStyle>
          <a:p>
            <a:pPr lvl="0"/>
            <a:r>
              <a:rPr lang="sv-SE" dirty="0"/>
              <a:t>kapitelnamn</a:t>
            </a:r>
          </a:p>
        </p:txBody>
      </p:sp>
    </p:spTree>
    <p:extLst>
      <p:ext uri="{BB962C8B-B14F-4D97-AF65-F5344CB8AC3E}">
        <p14:creationId xmlns:p14="http://schemas.microsoft.com/office/powerpoint/2010/main" val="76864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 Titelsida Sverige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 17">
            <a:extLst>
              <a:ext uri="{FF2B5EF4-FFF2-40B4-BE49-F238E27FC236}">
                <a16:creationId xmlns:a16="http://schemas.microsoft.com/office/drawing/2014/main" id="{94AF5392-62ED-44F8-9C3A-849D42D4150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65636" r="66216" b="1"/>
          <a:stretch/>
        </p:blipFill>
        <p:spPr>
          <a:xfrm>
            <a:off x="-12215" y="1"/>
            <a:ext cx="12209516" cy="6520496"/>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bg1"/>
                </a:solidFill>
              </a:defRPr>
            </a:lvl1pPr>
          </a:lstStyle>
          <a:p>
            <a:r>
              <a:rPr lang="sv-SE" dirty="0"/>
              <a:t>Titelsida 02</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bg1"/>
                </a:solidFill>
              </a:defRPr>
            </a:lvl1pPr>
          </a:lstStyle>
          <a:p>
            <a:fld id="{0D38E1D5-FBFE-4BB6-95EB-BD0D08552900}" type="datetime1">
              <a:rPr lang="sv-SE" smtClean="0"/>
              <a:t>2023-10-09</a:t>
            </a:fld>
            <a:endParaRPr lang="sv-SE"/>
          </a:p>
        </p:txBody>
      </p:sp>
      <p:pic>
        <p:nvPicPr>
          <p:cNvPr id="19" name="Bildobjekt 18">
            <a:extLst>
              <a:ext uri="{FF2B5EF4-FFF2-40B4-BE49-F238E27FC236}">
                <a16:creationId xmlns:a16="http://schemas.microsoft.com/office/drawing/2014/main" id="{76AD127C-5C4F-442C-A143-0E114691DB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163532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Kapitelnamn, rubrik  &amp; text">
    <p:spTree>
      <p:nvGrpSpPr>
        <p:cNvPr id="1" name=""/>
        <p:cNvGrpSpPr/>
        <p:nvPr/>
      </p:nvGrpSpPr>
      <p:grpSpPr>
        <a:xfrm>
          <a:off x="0" y="0"/>
          <a:ext cx="0" cy="0"/>
          <a:chOff x="0" y="0"/>
          <a:chExt cx="0" cy="0"/>
        </a:xfrm>
      </p:grpSpPr>
      <p:pic>
        <p:nvPicPr>
          <p:cNvPr id="10" name="Bild 9">
            <a:extLst>
              <a:ext uri="{FF2B5EF4-FFF2-40B4-BE49-F238E27FC236}">
                <a16:creationId xmlns:a16="http://schemas.microsoft.com/office/drawing/2014/main" id="{670178D0-E502-45F5-9DF9-8842B514F36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1204" t="25913" b="38003"/>
          <a:stretch/>
        </p:blipFill>
        <p:spPr>
          <a:xfrm>
            <a:off x="-36096" y="-24062"/>
            <a:ext cx="10515225" cy="6906126"/>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a:xfrm>
            <a:off x="1267884" y="1812695"/>
            <a:ext cx="8485716" cy="1359130"/>
          </a:xfrm>
        </p:spPr>
        <p:txBody>
          <a:bodyPr/>
          <a:lstStyle>
            <a:lvl1pPr>
              <a:defRPr>
                <a:solidFill>
                  <a:schemeClr val="bg2"/>
                </a:solidFill>
              </a:defRPr>
            </a:lvl1pPr>
          </a:lstStyle>
          <a:p>
            <a:r>
              <a:rPr lang="sv-SE" dirty="0"/>
              <a:t>Rubrik</a:t>
            </a:r>
            <a:br>
              <a:rPr lang="sv-SE" dirty="0"/>
            </a:br>
            <a:r>
              <a:rPr lang="sv-SE" dirty="0"/>
              <a:t>på 2 rader</a:t>
            </a:r>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p>
            <a:fld id="{A0A3D428-42F9-4281-86BE-123C80EE076D}"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p>
            <a:fld id="{73D836DD-8858-4EE8-AC0A-01755F89DC16}" type="slidenum">
              <a:rPr lang="sv-SE" smtClean="0"/>
              <a:t>‹#›</a:t>
            </a:fld>
            <a:endParaRPr lang="sv-SE"/>
          </a:p>
        </p:txBody>
      </p:sp>
      <p:sp>
        <p:nvSpPr>
          <p:cNvPr id="11" name="Platshållare för text 10">
            <a:extLst>
              <a:ext uri="{FF2B5EF4-FFF2-40B4-BE49-F238E27FC236}">
                <a16:creationId xmlns:a16="http://schemas.microsoft.com/office/drawing/2014/main" id="{AFCC145B-AB28-4586-84C4-F59487C6DAB1}"/>
              </a:ext>
            </a:extLst>
          </p:cNvPr>
          <p:cNvSpPr>
            <a:spLocks noGrp="1"/>
          </p:cNvSpPr>
          <p:nvPr>
            <p:ph type="body" sz="quarter" idx="13" hasCustomPrompt="1"/>
          </p:nvPr>
        </p:nvSpPr>
        <p:spPr>
          <a:xfrm>
            <a:off x="1268413" y="3257550"/>
            <a:ext cx="8485187" cy="1943100"/>
          </a:xfrm>
        </p:spPr>
        <p:txBody>
          <a:bodyPr/>
          <a:lstStyle>
            <a:lvl1pPr marL="0" indent="0">
              <a:lnSpc>
                <a:spcPts val="2100"/>
              </a:lnSpc>
              <a:spcBef>
                <a:spcPts val="2000"/>
              </a:spcBef>
              <a:buFont typeface="Arial" panose="020B0604020202020204" pitchFamily="34" charset="0"/>
              <a:buNone/>
              <a:defRPr/>
            </a:lvl1pPr>
          </a:lstStyle>
          <a:p>
            <a:pPr lvl="0"/>
            <a:r>
              <a:rPr lang="sv-SE" dirty="0"/>
              <a:t>Text</a:t>
            </a:r>
          </a:p>
        </p:txBody>
      </p:sp>
      <p:sp>
        <p:nvSpPr>
          <p:cNvPr id="12" name="Platshållare för text 10">
            <a:extLst>
              <a:ext uri="{FF2B5EF4-FFF2-40B4-BE49-F238E27FC236}">
                <a16:creationId xmlns:a16="http://schemas.microsoft.com/office/drawing/2014/main" id="{01207532-B41B-485D-A3F7-B3971E264299}"/>
              </a:ext>
            </a:extLst>
          </p:cNvPr>
          <p:cNvSpPr>
            <a:spLocks noGrp="1"/>
          </p:cNvSpPr>
          <p:nvPr>
            <p:ph type="body" sz="quarter" idx="14" hasCustomPrompt="1"/>
          </p:nvPr>
        </p:nvSpPr>
        <p:spPr>
          <a:xfrm>
            <a:off x="1268413" y="1504951"/>
            <a:ext cx="4922837" cy="266700"/>
          </a:xfrm>
        </p:spPr>
        <p:txBody>
          <a:bodyPr anchor="b" anchorCtr="0"/>
          <a:lstStyle>
            <a:lvl1pPr marL="0" indent="0">
              <a:lnSpc>
                <a:spcPct val="100000"/>
              </a:lnSpc>
              <a:spcBef>
                <a:spcPts val="0"/>
              </a:spcBef>
              <a:buFont typeface="Arial" panose="020B0604020202020204" pitchFamily="34" charset="0"/>
              <a:buNone/>
              <a:defRPr sz="1200" b="1" i="1" cap="all" baseline="0"/>
            </a:lvl1pPr>
          </a:lstStyle>
          <a:p>
            <a:pPr lvl="0"/>
            <a:r>
              <a:rPr lang="sv-SE" dirty="0"/>
              <a:t>kapitelnamn</a:t>
            </a:r>
          </a:p>
        </p:txBody>
      </p:sp>
    </p:spTree>
    <p:extLst>
      <p:ext uri="{BB962C8B-B14F-4D97-AF65-F5344CB8AC3E}">
        <p14:creationId xmlns:p14="http://schemas.microsoft.com/office/powerpoint/2010/main" val="3753408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1) Rubrik &amp; text">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02E4EDE8-02FA-4EFD-BA7B-92ED95001EE6}"/>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6" r="63277" b="72731"/>
          <a:stretch/>
        </p:blipFill>
        <p:spPr>
          <a:xfrm>
            <a:off x="-32658" y="1680756"/>
            <a:ext cx="12213771" cy="5185954"/>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p:txBody>
          <a:bodyPr/>
          <a:lstStyle>
            <a:lvl1pPr>
              <a:defRPr/>
            </a:lvl1pPr>
          </a:lstStyle>
          <a:p>
            <a:r>
              <a:rPr lang="sv-SE" dirty="0"/>
              <a:t>Rubrik</a:t>
            </a:r>
            <a:br>
              <a:rPr lang="sv-SE" dirty="0"/>
            </a:br>
            <a:r>
              <a:rPr lang="sv-SE" dirty="0"/>
              <a:t>på 2 rader</a:t>
            </a:r>
          </a:p>
        </p:txBody>
      </p:sp>
      <p:sp>
        <p:nvSpPr>
          <p:cNvPr id="3" name="Platshållare för innehåll 2">
            <a:extLst>
              <a:ext uri="{FF2B5EF4-FFF2-40B4-BE49-F238E27FC236}">
                <a16:creationId xmlns:a16="http://schemas.microsoft.com/office/drawing/2014/main" id="{01A6010C-7AB1-4362-BD56-8A42BAFF8A1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p>
            <a:fld id="{4BCC1396-EDD9-4C27-B8F2-EB02B51CD38B}"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p>
            <a:fld id="{73D836DD-8858-4EE8-AC0A-01755F89DC16}" type="slidenum">
              <a:rPr lang="sv-SE" smtClean="0"/>
              <a:t>‹#›</a:t>
            </a:fld>
            <a:endParaRPr lang="sv-SE"/>
          </a:p>
        </p:txBody>
      </p:sp>
    </p:spTree>
    <p:extLst>
      <p:ext uri="{BB962C8B-B14F-4D97-AF65-F5344CB8AC3E}">
        <p14:creationId xmlns:p14="http://schemas.microsoft.com/office/powerpoint/2010/main" val="425565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2) Rubrik &amp; text">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02E4EDE8-02FA-4EFD-BA7B-92ED95001EE6}"/>
              </a:ext>
            </a:extLst>
          </p:cNvPr>
          <p:cNvPicPr>
            <a:picLocks/>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76" r="63277" b="72731"/>
          <a:stretch/>
        </p:blipFill>
        <p:spPr>
          <a:xfrm>
            <a:off x="-32658" y="1680756"/>
            <a:ext cx="12213771" cy="5185954"/>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p:txBody>
          <a:bodyPr/>
          <a:lstStyle>
            <a:lvl1pPr>
              <a:defRPr>
                <a:solidFill>
                  <a:schemeClr val="bg2"/>
                </a:solidFill>
              </a:defRPr>
            </a:lvl1pPr>
          </a:lstStyle>
          <a:p>
            <a:r>
              <a:rPr lang="sv-SE" dirty="0"/>
              <a:t>Rubrik</a:t>
            </a:r>
            <a:br>
              <a:rPr lang="sv-SE" dirty="0"/>
            </a:br>
            <a:r>
              <a:rPr lang="sv-SE" dirty="0"/>
              <a:t>på 2 rader</a:t>
            </a:r>
          </a:p>
        </p:txBody>
      </p:sp>
      <p:sp>
        <p:nvSpPr>
          <p:cNvPr id="3" name="Platshållare för innehåll 2">
            <a:extLst>
              <a:ext uri="{FF2B5EF4-FFF2-40B4-BE49-F238E27FC236}">
                <a16:creationId xmlns:a16="http://schemas.microsoft.com/office/drawing/2014/main" id="{01A6010C-7AB1-4362-BD56-8A42BAFF8A1C}"/>
              </a:ext>
            </a:extLst>
          </p:cNvPr>
          <p:cNvSpPr>
            <a:spLocks noGrp="1"/>
          </p:cNvSpPr>
          <p:nvPr>
            <p:ph idx="1"/>
          </p:nvPr>
        </p:nvSpPr>
        <p:spPr/>
        <p:txBody>
          <a:bodyPr/>
          <a:lstStyle>
            <a:lvl1pPr marL="436563" indent="-436563">
              <a:buFontTx/>
              <a:buBlip>
                <a:blip r:embed="rId4">
                  <a:extLst>
                    <a:ext uri="{96DAC541-7B7A-43D3-8B79-37D633B846F1}">
                      <asvg:svgBlip xmlns:asvg="http://schemas.microsoft.com/office/drawing/2016/SVG/main" r:embed="rId5"/>
                    </a:ext>
                  </a:extLst>
                </a:blip>
              </a:buBlip>
              <a:defRPr/>
            </a:lvl1pPr>
            <a:lvl2pPr marL="785813" indent="-328613">
              <a:buFontTx/>
              <a:buBlip>
                <a:blip r:embed="rId4">
                  <a:extLst>
                    <a:ext uri="{96DAC541-7B7A-43D3-8B79-37D633B846F1}">
                      <asvg:svgBlip xmlns:asvg="http://schemas.microsoft.com/office/drawing/2016/SVG/main" r:embed="rId5"/>
                    </a:ext>
                  </a:extLst>
                </a:blip>
              </a:buBlip>
              <a:defRPr/>
            </a:lvl2pPr>
            <a:lvl3pPr marL="1050925" indent="-230188">
              <a:buFontTx/>
              <a:buBlip>
                <a:blip r:embed="rId4">
                  <a:extLst>
                    <a:ext uri="{96DAC541-7B7A-43D3-8B79-37D633B846F1}">
                      <asvg:svgBlip xmlns:asvg="http://schemas.microsoft.com/office/drawing/2016/SVG/main" r:embed="rId5"/>
                    </a:ext>
                  </a:extLst>
                </a:blip>
              </a:buBlip>
              <a:defRPr/>
            </a:lvl3pPr>
            <a:lvl4pPr marL="1308100" indent="-231775">
              <a:buFontTx/>
              <a:buBlip>
                <a:blip r:embed="rId4">
                  <a:extLst>
                    <a:ext uri="{96DAC541-7B7A-43D3-8B79-37D633B846F1}">
                      <asvg:svgBlip xmlns:asvg="http://schemas.microsoft.com/office/drawing/2016/SVG/main" r:embed="rId5"/>
                    </a:ext>
                  </a:extLst>
                </a:blip>
              </a:buBlip>
              <a:defRPr/>
            </a:lvl4pPr>
            <a:lvl5pPr marL="1503363" indent="-187325">
              <a:buFontTx/>
              <a:buBlip>
                <a:blip r:embed="rId4">
                  <a:extLst>
                    <a:ext uri="{96DAC541-7B7A-43D3-8B79-37D633B846F1}">
                      <asvg:svgBlip xmlns:asvg="http://schemas.microsoft.com/office/drawing/2016/SVG/main" r:embed="rId5"/>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p>
            <a:fld id="{8F8DB099-60E7-4027-B4A7-18A410AA4DF1}"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p>
            <a:fld id="{73D836DD-8858-4EE8-AC0A-01755F89DC16}" type="slidenum">
              <a:rPr lang="sv-SE" smtClean="0"/>
              <a:t>‹#›</a:t>
            </a:fld>
            <a:endParaRPr lang="sv-SE"/>
          </a:p>
        </p:txBody>
      </p:sp>
    </p:spTree>
    <p:extLst>
      <p:ext uri="{BB962C8B-B14F-4D97-AF65-F5344CB8AC3E}">
        <p14:creationId xmlns:p14="http://schemas.microsoft.com/office/powerpoint/2010/main" val="274949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Kapitelnamn, rubrik, text &amp; foto ">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F729B3B-744E-4C1D-A6A4-B43C0585D3CC}"/>
              </a:ext>
            </a:extLst>
          </p:cNvPr>
          <p:cNvSpPr/>
          <p:nvPr userDrawn="1"/>
        </p:nvSpPr>
        <p:spPr>
          <a:xfrm>
            <a:off x="0" y="0"/>
            <a:ext cx="12192000" cy="6861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 12">
            <a:extLst>
              <a:ext uri="{FF2B5EF4-FFF2-40B4-BE49-F238E27FC236}">
                <a16:creationId xmlns:a16="http://schemas.microsoft.com/office/drawing/2014/main" id="{86E2FE87-BFDA-427A-B5A3-C058EA6D34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a:xfrm>
            <a:off x="5496984" y="1812695"/>
            <a:ext cx="4906044" cy="2044930"/>
          </a:xfrm>
        </p:spPr>
        <p:txBody>
          <a:bodyPr/>
          <a:lstStyle>
            <a:lvl1pPr>
              <a:defRPr>
                <a:solidFill>
                  <a:schemeClr val="accent4"/>
                </a:solidFill>
              </a:defRPr>
            </a:lvl1pPr>
          </a:lstStyle>
          <a:p>
            <a:r>
              <a:rPr lang="sv-SE" dirty="0"/>
              <a:t>Rubrik</a:t>
            </a:r>
            <a:br>
              <a:rPr lang="sv-SE" dirty="0"/>
            </a:br>
            <a:r>
              <a:rPr lang="sv-SE" dirty="0"/>
              <a:t>på upp till</a:t>
            </a:r>
            <a:br>
              <a:rPr lang="sv-SE" dirty="0"/>
            </a:br>
            <a:r>
              <a:rPr lang="sv-SE" dirty="0"/>
              <a:t>3 rader</a:t>
            </a:r>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lvl1pPr>
              <a:defRPr>
                <a:solidFill>
                  <a:schemeClr val="bg1"/>
                </a:solidFill>
              </a:defRPr>
            </a:lvl1pPr>
          </a:lstStyle>
          <a:p>
            <a:fld id="{CE2384C5-3B55-4436-945C-CF6477F6D580}"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lvl1pPr>
              <a:defRPr>
                <a:solidFill>
                  <a:schemeClr val="bg1"/>
                </a:solidFill>
              </a:defRPr>
            </a:lvl1p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lvl1pPr>
              <a:defRPr>
                <a:solidFill>
                  <a:schemeClr val="bg1"/>
                </a:solidFill>
              </a:defRPr>
            </a:lvl1pPr>
          </a:lstStyle>
          <a:p>
            <a:fld id="{73D836DD-8858-4EE8-AC0A-01755F89DC16}" type="slidenum">
              <a:rPr lang="sv-SE" smtClean="0"/>
              <a:pPr/>
              <a:t>‹#›</a:t>
            </a:fld>
            <a:endParaRPr lang="sv-SE"/>
          </a:p>
        </p:txBody>
      </p:sp>
      <p:sp>
        <p:nvSpPr>
          <p:cNvPr id="11" name="Platshållare för text 10">
            <a:extLst>
              <a:ext uri="{FF2B5EF4-FFF2-40B4-BE49-F238E27FC236}">
                <a16:creationId xmlns:a16="http://schemas.microsoft.com/office/drawing/2014/main" id="{AFCC145B-AB28-4586-84C4-F59487C6DAB1}"/>
              </a:ext>
            </a:extLst>
          </p:cNvPr>
          <p:cNvSpPr>
            <a:spLocks noGrp="1"/>
          </p:cNvSpPr>
          <p:nvPr>
            <p:ph type="body" sz="quarter" idx="13" hasCustomPrompt="1"/>
          </p:nvPr>
        </p:nvSpPr>
        <p:spPr>
          <a:xfrm>
            <a:off x="5497513" y="3886200"/>
            <a:ext cx="4922837" cy="1419226"/>
          </a:xfrm>
        </p:spPr>
        <p:txBody>
          <a:bodyPr/>
          <a:lstStyle>
            <a:lvl1pPr marL="0" indent="0">
              <a:lnSpc>
                <a:spcPts val="2100"/>
              </a:lnSpc>
              <a:spcBef>
                <a:spcPts val="0"/>
              </a:spcBef>
              <a:buFont typeface="Arial" panose="020B0604020202020204" pitchFamily="34" charset="0"/>
              <a:buNone/>
              <a:defRPr>
                <a:solidFill>
                  <a:schemeClr val="bg1"/>
                </a:solidFill>
              </a:defRPr>
            </a:lvl1pPr>
          </a:lstStyle>
          <a:p>
            <a:pPr lvl="0"/>
            <a:r>
              <a:rPr lang="sv-SE" dirty="0"/>
              <a:t>Text</a:t>
            </a:r>
          </a:p>
        </p:txBody>
      </p:sp>
      <p:sp>
        <p:nvSpPr>
          <p:cNvPr id="12" name="Platshållare för text 10">
            <a:extLst>
              <a:ext uri="{FF2B5EF4-FFF2-40B4-BE49-F238E27FC236}">
                <a16:creationId xmlns:a16="http://schemas.microsoft.com/office/drawing/2014/main" id="{01207532-B41B-485D-A3F7-B3971E264299}"/>
              </a:ext>
            </a:extLst>
          </p:cNvPr>
          <p:cNvSpPr>
            <a:spLocks noGrp="1"/>
          </p:cNvSpPr>
          <p:nvPr>
            <p:ph type="body" sz="quarter" idx="14" hasCustomPrompt="1"/>
          </p:nvPr>
        </p:nvSpPr>
        <p:spPr>
          <a:xfrm>
            <a:off x="5497513" y="1504951"/>
            <a:ext cx="4922837" cy="266700"/>
          </a:xfrm>
        </p:spPr>
        <p:txBody>
          <a:bodyPr anchor="b" anchorCtr="0"/>
          <a:lstStyle>
            <a:lvl1pPr marL="0" indent="0">
              <a:lnSpc>
                <a:spcPct val="100000"/>
              </a:lnSpc>
              <a:spcBef>
                <a:spcPts val="0"/>
              </a:spcBef>
              <a:buFont typeface="Arial" panose="020B0604020202020204" pitchFamily="34" charset="0"/>
              <a:buNone/>
              <a:defRPr sz="1200" b="1" i="1" cap="all" baseline="0">
                <a:solidFill>
                  <a:schemeClr val="bg1"/>
                </a:solidFill>
              </a:defRPr>
            </a:lvl1pPr>
          </a:lstStyle>
          <a:p>
            <a:pPr lvl="0"/>
            <a:r>
              <a:rPr lang="sv-SE" dirty="0"/>
              <a:t>kapitelnamn</a:t>
            </a:r>
          </a:p>
        </p:txBody>
      </p:sp>
      <p:sp>
        <p:nvSpPr>
          <p:cNvPr id="15" name="Platshållare för bild 14">
            <a:extLst>
              <a:ext uri="{FF2B5EF4-FFF2-40B4-BE49-F238E27FC236}">
                <a16:creationId xmlns:a16="http://schemas.microsoft.com/office/drawing/2014/main" id="{897889D0-262F-4F3C-9E75-DA5FE718F93B}"/>
              </a:ext>
            </a:extLst>
          </p:cNvPr>
          <p:cNvSpPr>
            <a:spLocks noGrp="1"/>
          </p:cNvSpPr>
          <p:nvPr>
            <p:ph type="pic" sz="quarter" idx="15"/>
          </p:nvPr>
        </p:nvSpPr>
        <p:spPr>
          <a:xfrm>
            <a:off x="542925" y="533400"/>
            <a:ext cx="4057650" cy="5781675"/>
          </a:xfrm>
          <a:solidFill>
            <a:schemeClr val="bg1">
              <a:lumMod val="95000"/>
            </a:schemeClr>
          </a:solidFill>
        </p:spPr>
        <p:txBody>
          <a:bodyPr tIns="540000"/>
          <a:lstStyle>
            <a:lvl1pPr marL="0" indent="0" algn="ctr">
              <a:buFont typeface="Arial" panose="020B0604020202020204" pitchFamily="34" charset="0"/>
              <a:buNone/>
              <a:defRPr sz="1400"/>
            </a:lvl1pPr>
          </a:lstStyle>
          <a:p>
            <a:r>
              <a:rPr lang="sv-SE"/>
              <a:t>Klicka på ikonen för att lägga till en bild</a:t>
            </a:r>
          </a:p>
        </p:txBody>
      </p:sp>
      <p:pic>
        <p:nvPicPr>
          <p:cNvPr id="16" name="Bildobjekt 15">
            <a:extLst>
              <a:ext uri="{FF2B5EF4-FFF2-40B4-BE49-F238E27FC236}">
                <a16:creationId xmlns:a16="http://schemas.microsoft.com/office/drawing/2014/main" id="{5F81092B-3BD1-4E94-BE64-0E98164779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3596242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Kapitelnamn, rubrik, text &amp; foto ">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5A5785D-7A9F-4DA4-B6DE-9792E1DF7DE7}"/>
              </a:ext>
            </a:extLst>
          </p:cNvPr>
          <p:cNvSpPr/>
          <p:nvPr userDrawn="1"/>
        </p:nvSpPr>
        <p:spPr>
          <a:xfrm>
            <a:off x="0" y="-1"/>
            <a:ext cx="12192000" cy="68699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 12">
            <a:extLst>
              <a:ext uri="{FF2B5EF4-FFF2-40B4-BE49-F238E27FC236}">
                <a16:creationId xmlns:a16="http://schemas.microsoft.com/office/drawing/2014/main" id="{86E2FE87-BFDA-427A-B5A3-C058EA6D34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pic>
        <p:nvPicPr>
          <p:cNvPr id="17" name="Bildobjekt 16">
            <a:extLst>
              <a:ext uri="{FF2B5EF4-FFF2-40B4-BE49-F238E27FC236}">
                <a16:creationId xmlns:a16="http://schemas.microsoft.com/office/drawing/2014/main" id="{F6290978-F452-4253-9423-F102398521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a:xfrm>
            <a:off x="5496984" y="1812695"/>
            <a:ext cx="4906044" cy="2044930"/>
          </a:xfrm>
        </p:spPr>
        <p:txBody>
          <a:bodyPr/>
          <a:lstStyle>
            <a:lvl1pPr>
              <a:defRPr>
                <a:solidFill>
                  <a:schemeClr val="accent4"/>
                </a:solidFill>
              </a:defRPr>
            </a:lvl1pPr>
          </a:lstStyle>
          <a:p>
            <a:r>
              <a:rPr lang="sv-SE" dirty="0"/>
              <a:t>Rubrik</a:t>
            </a:r>
            <a:br>
              <a:rPr lang="sv-SE" dirty="0"/>
            </a:br>
            <a:r>
              <a:rPr lang="sv-SE" dirty="0"/>
              <a:t>på upp till</a:t>
            </a:r>
            <a:br>
              <a:rPr lang="sv-SE" dirty="0"/>
            </a:br>
            <a:r>
              <a:rPr lang="sv-SE" dirty="0"/>
              <a:t>3 rader</a:t>
            </a:r>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lvl1pPr>
              <a:defRPr>
                <a:solidFill>
                  <a:schemeClr val="bg1"/>
                </a:solidFill>
              </a:defRPr>
            </a:lvl1pPr>
          </a:lstStyle>
          <a:p>
            <a:fld id="{C827B08D-28CA-423C-824F-BE747FBA9314}"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lvl1pPr>
              <a:defRPr>
                <a:solidFill>
                  <a:schemeClr val="bg1"/>
                </a:solidFill>
              </a:defRPr>
            </a:lvl1p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lvl1pPr>
              <a:defRPr>
                <a:solidFill>
                  <a:schemeClr val="bg1"/>
                </a:solidFill>
              </a:defRPr>
            </a:lvl1pPr>
          </a:lstStyle>
          <a:p>
            <a:fld id="{73D836DD-8858-4EE8-AC0A-01755F89DC16}" type="slidenum">
              <a:rPr lang="sv-SE" smtClean="0"/>
              <a:pPr/>
              <a:t>‹#›</a:t>
            </a:fld>
            <a:endParaRPr lang="sv-SE"/>
          </a:p>
        </p:txBody>
      </p:sp>
      <p:sp>
        <p:nvSpPr>
          <p:cNvPr id="11" name="Platshållare för text 10">
            <a:extLst>
              <a:ext uri="{FF2B5EF4-FFF2-40B4-BE49-F238E27FC236}">
                <a16:creationId xmlns:a16="http://schemas.microsoft.com/office/drawing/2014/main" id="{AFCC145B-AB28-4586-84C4-F59487C6DAB1}"/>
              </a:ext>
            </a:extLst>
          </p:cNvPr>
          <p:cNvSpPr>
            <a:spLocks noGrp="1"/>
          </p:cNvSpPr>
          <p:nvPr>
            <p:ph type="body" sz="quarter" idx="13" hasCustomPrompt="1"/>
          </p:nvPr>
        </p:nvSpPr>
        <p:spPr>
          <a:xfrm>
            <a:off x="5497513" y="3886200"/>
            <a:ext cx="4922837" cy="1419226"/>
          </a:xfrm>
        </p:spPr>
        <p:txBody>
          <a:bodyPr/>
          <a:lstStyle>
            <a:lvl1pPr marL="0" indent="0">
              <a:lnSpc>
                <a:spcPts val="2100"/>
              </a:lnSpc>
              <a:spcBef>
                <a:spcPts val="0"/>
              </a:spcBef>
              <a:buFont typeface="Arial" panose="020B0604020202020204" pitchFamily="34" charset="0"/>
              <a:buNone/>
              <a:defRPr>
                <a:solidFill>
                  <a:schemeClr val="bg1"/>
                </a:solidFill>
              </a:defRPr>
            </a:lvl1pPr>
          </a:lstStyle>
          <a:p>
            <a:pPr lvl="0"/>
            <a:r>
              <a:rPr lang="sv-SE" dirty="0"/>
              <a:t>Text</a:t>
            </a:r>
          </a:p>
        </p:txBody>
      </p:sp>
      <p:sp>
        <p:nvSpPr>
          <p:cNvPr id="12" name="Platshållare för text 10">
            <a:extLst>
              <a:ext uri="{FF2B5EF4-FFF2-40B4-BE49-F238E27FC236}">
                <a16:creationId xmlns:a16="http://schemas.microsoft.com/office/drawing/2014/main" id="{01207532-B41B-485D-A3F7-B3971E264299}"/>
              </a:ext>
            </a:extLst>
          </p:cNvPr>
          <p:cNvSpPr>
            <a:spLocks noGrp="1"/>
          </p:cNvSpPr>
          <p:nvPr>
            <p:ph type="body" sz="quarter" idx="14" hasCustomPrompt="1"/>
          </p:nvPr>
        </p:nvSpPr>
        <p:spPr>
          <a:xfrm>
            <a:off x="5497513" y="1504951"/>
            <a:ext cx="4922837" cy="266700"/>
          </a:xfrm>
        </p:spPr>
        <p:txBody>
          <a:bodyPr anchor="b" anchorCtr="0"/>
          <a:lstStyle>
            <a:lvl1pPr marL="0" indent="0">
              <a:lnSpc>
                <a:spcPct val="100000"/>
              </a:lnSpc>
              <a:spcBef>
                <a:spcPts val="0"/>
              </a:spcBef>
              <a:buFont typeface="Arial" panose="020B0604020202020204" pitchFamily="34" charset="0"/>
              <a:buNone/>
              <a:defRPr sz="1200" b="1" i="1" cap="all" baseline="0">
                <a:solidFill>
                  <a:schemeClr val="bg1"/>
                </a:solidFill>
              </a:defRPr>
            </a:lvl1pPr>
          </a:lstStyle>
          <a:p>
            <a:pPr lvl="0"/>
            <a:r>
              <a:rPr lang="sv-SE" dirty="0"/>
              <a:t>kapitelnamn</a:t>
            </a:r>
          </a:p>
        </p:txBody>
      </p:sp>
      <p:sp>
        <p:nvSpPr>
          <p:cNvPr id="15" name="Platshållare för bild 14">
            <a:extLst>
              <a:ext uri="{FF2B5EF4-FFF2-40B4-BE49-F238E27FC236}">
                <a16:creationId xmlns:a16="http://schemas.microsoft.com/office/drawing/2014/main" id="{897889D0-262F-4F3C-9E75-DA5FE718F93B}"/>
              </a:ext>
            </a:extLst>
          </p:cNvPr>
          <p:cNvSpPr>
            <a:spLocks noGrp="1"/>
          </p:cNvSpPr>
          <p:nvPr>
            <p:ph type="pic" sz="quarter" idx="15"/>
          </p:nvPr>
        </p:nvSpPr>
        <p:spPr>
          <a:xfrm>
            <a:off x="542925" y="533400"/>
            <a:ext cx="4057650" cy="5781675"/>
          </a:xfrm>
          <a:solidFill>
            <a:schemeClr val="bg1">
              <a:lumMod val="95000"/>
            </a:schemeClr>
          </a:solidFill>
        </p:spPr>
        <p:txBody>
          <a:bodyPr tIns="540000"/>
          <a:lstStyle>
            <a:lvl1pPr marL="0" indent="0" algn="ctr">
              <a:buFont typeface="Arial" panose="020B0604020202020204" pitchFamily="34" charset="0"/>
              <a:buNone/>
              <a:defRPr sz="1400"/>
            </a:lvl1pPr>
          </a:lstStyle>
          <a:p>
            <a:r>
              <a:rPr lang="sv-SE"/>
              <a:t>Klicka på ikonen för att lägga till en bild</a:t>
            </a:r>
          </a:p>
        </p:txBody>
      </p:sp>
    </p:spTree>
    <p:extLst>
      <p:ext uri="{BB962C8B-B14F-4D97-AF65-F5344CB8AC3E}">
        <p14:creationId xmlns:p14="http://schemas.microsoft.com/office/powerpoint/2010/main" val="2855414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 Rubrik &amp; text  ">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132F69C-712C-42A6-AC1E-264854E7DA20}"/>
              </a:ext>
            </a:extLst>
          </p:cNvPr>
          <p:cNvSpPr/>
          <p:nvPr userDrawn="1"/>
        </p:nvSpPr>
        <p:spPr>
          <a:xfrm>
            <a:off x="0" y="0"/>
            <a:ext cx="12192000" cy="6861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EC2C88CD-1057-4C3B-8D30-336EC551B1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p:txBody>
          <a:bodyPr/>
          <a:lstStyle>
            <a:lvl1pPr>
              <a:defRPr>
                <a:solidFill>
                  <a:schemeClr val="bg1"/>
                </a:solidFill>
              </a:defRPr>
            </a:lvl1pPr>
          </a:lstStyle>
          <a:p>
            <a:r>
              <a:rPr lang="sv-SE" dirty="0"/>
              <a:t>Rubrik</a:t>
            </a:r>
            <a:br>
              <a:rPr lang="sv-SE" dirty="0"/>
            </a:br>
            <a:r>
              <a:rPr lang="sv-SE" dirty="0"/>
              <a:t>på 2 rader</a:t>
            </a:r>
          </a:p>
        </p:txBody>
      </p:sp>
      <p:sp>
        <p:nvSpPr>
          <p:cNvPr id="3" name="Platshållare för innehåll 2">
            <a:extLst>
              <a:ext uri="{FF2B5EF4-FFF2-40B4-BE49-F238E27FC236}">
                <a16:creationId xmlns:a16="http://schemas.microsoft.com/office/drawing/2014/main" id="{01A6010C-7AB1-4362-BD56-8A42BAFF8A1C}"/>
              </a:ext>
            </a:extLst>
          </p:cNvPr>
          <p:cNvSpPr>
            <a:spLocks noGrp="1"/>
          </p:cNvSpPr>
          <p:nvPr>
            <p:ph idx="1"/>
          </p:nvPr>
        </p:nvSpPr>
        <p:spPr/>
        <p:txBody>
          <a:bodyPr/>
          <a:lstStyle>
            <a:lvl1pPr marL="436563" indent="-436563">
              <a:buFontTx/>
              <a:buBlip>
                <a:blip r:embed="rId4">
                  <a:extLst>
                    <a:ext uri="{96DAC541-7B7A-43D3-8B79-37D633B846F1}">
                      <asvg:svgBlip xmlns:asvg="http://schemas.microsoft.com/office/drawing/2016/SVG/main" r:embed="rId5"/>
                    </a:ext>
                  </a:extLst>
                </a:blip>
              </a:buBlip>
              <a:defRPr>
                <a:solidFill>
                  <a:schemeClr val="bg1"/>
                </a:solidFill>
              </a:defRPr>
            </a:lvl1pPr>
            <a:lvl2pPr marL="785813" indent="-328613">
              <a:buFontTx/>
              <a:buBlip>
                <a:blip r:embed="rId4">
                  <a:extLst>
                    <a:ext uri="{96DAC541-7B7A-43D3-8B79-37D633B846F1}">
                      <asvg:svgBlip xmlns:asvg="http://schemas.microsoft.com/office/drawing/2016/SVG/main" r:embed="rId5"/>
                    </a:ext>
                  </a:extLst>
                </a:blip>
              </a:buBlip>
              <a:defRPr>
                <a:solidFill>
                  <a:schemeClr val="bg1"/>
                </a:solidFill>
              </a:defRPr>
            </a:lvl2pPr>
            <a:lvl3pPr marL="1050925" indent="-230188">
              <a:buFontTx/>
              <a:buBlip>
                <a:blip r:embed="rId4">
                  <a:extLst>
                    <a:ext uri="{96DAC541-7B7A-43D3-8B79-37D633B846F1}">
                      <asvg:svgBlip xmlns:asvg="http://schemas.microsoft.com/office/drawing/2016/SVG/main" r:embed="rId5"/>
                    </a:ext>
                  </a:extLst>
                </a:blip>
              </a:buBlip>
              <a:defRPr>
                <a:solidFill>
                  <a:schemeClr val="bg1"/>
                </a:solidFill>
              </a:defRPr>
            </a:lvl3pPr>
            <a:lvl4pPr marL="1308100" indent="-231775">
              <a:buFontTx/>
              <a:buBlip>
                <a:blip r:embed="rId4">
                  <a:extLst>
                    <a:ext uri="{96DAC541-7B7A-43D3-8B79-37D633B846F1}">
                      <asvg:svgBlip xmlns:asvg="http://schemas.microsoft.com/office/drawing/2016/SVG/main" r:embed="rId5"/>
                    </a:ext>
                  </a:extLst>
                </a:blip>
              </a:buBlip>
              <a:defRPr>
                <a:solidFill>
                  <a:schemeClr val="bg1"/>
                </a:solidFill>
              </a:defRPr>
            </a:lvl4pPr>
            <a:lvl5pPr marL="1503363" indent="-187325">
              <a:buFontTx/>
              <a:buBlip>
                <a:blip r:embed="rId4">
                  <a:extLst>
                    <a:ext uri="{96DAC541-7B7A-43D3-8B79-37D633B846F1}">
                      <asvg:svgBlip xmlns:asvg="http://schemas.microsoft.com/office/drawing/2016/SVG/main" r:embed="rId5"/>
                    </a:ext>
                  </a:extLst>
                </a:blip>
              </a:buBlip>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lvl1pPr>
              <a:defRPr>
                <a:solidFill>
                  <a:schemeClr val="bg1"/>
                </a:solidFill>
              </a:defRPr>
            </a:lvl1pPr>
          </a:lstStyle>
          <a:p>
            <a:fld id="{739C3E87-7886-46AE-8A7A-6B23B4522F3A}"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lvl1pPr>
              <a:defRPr>
                <a:solidFill>
                  <a:schemeClr val="bg1"/>
                </a:solidFill>
              </a:defRPr>
            </a:lvl1p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lvl1pPr>
              <a:defRPr>
                <a:solidFill>
                  <a:schemeClr val="bg1"/>
                </a:solidFill>
              </a:defRPr>
            </a:lvl1pPr>
          </a:lstStyle>
          <a:p>
            <a:fld id="{73D836DD-8858-4EE8-AC0A-01755F89DC16}" type="slidenum">
              <a:rPr lang="sv-SE" smtClean="0"/>
              <a:pPr/>
              <a:t>‹#›</a:t>
            </a:fld>
            <a:endParaRPr lang="sv-SE"/>
          </a:p>
        </p:txBody>
      </p:sp>
      <p:pic>
        <p:nvPicPr>
          <p:cNvPr id="12" name="Bildobjekt 11">
            <a:extLst>
              <a:ext uri="{FF2B5EF4-FFF2-40B4-BE49-F238E27FC236}">
                <a16:creationId xmlns:a16="http://schemas.microsoft.com/office/drawing/2014/main" id="{0E36B04F-1858-8C70-D2F8-01BC6D7E90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3616932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6) Rubrik &amp; text  ">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FB5BDC17-4875-44ED-ACA5-6224C81AE86C}"/>
              </a:ext>
            </a:extLst>
          </p:cNvPr>
          <p:cNvSpPr/>
          <p:nvPr userDrawn="1"/>
        </p:nvSpPr>
        <p:spPr>
          <a:xfrm>
            <a:off x="0" y="-1"/>
            <a:ext cx="12192000" cy="68699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 13">
            <a:extLst>
              <a:ext uri="{FF2B5EF4-FFF2-40B4-BE49-F238E27FC236}">
                <a16:creationId xmlns:a16="http://schemas.microsoft.com/office/drawing/2014/main" id="{348F45AA-ECA6-46F0-B01E-48AD8843F03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pic>
        <p:nvPicPr>
          <p:cNvPr id="13" name="Bildobjekt 12">
            <a:extLst>
              <a:ext uri="{FF2B5EF4-FFF2-40B4-BE49-F238E27FC236}">
                <a16:creationId xmlns:a16="http://schemas.microsoft.com/office/drawing/2014/main" id="{BECD3137-F3B6-48FF-B6ED-0E6E9EBC62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
        <p:nvSpPr>
          <p:cNvPr id="2" name="Rubrik 1">
            <a:extLst>
              <a:ext uri="{FF2B5EF4-FFF2-40B4-BE49-F238E27FC236}">
                <a16:creationId xmlns:a16="http://schemas.microsoft.com/office/drawing/2014/main" id="{DCC534C2-7FEA-462E-AF13-7F2C9D3C7512}"/>
              </a:ext>
            </a:extLst>
          </p:cNvPr>
          <p:cNvSpPr>
            <a:spLocks noGrp="1"/>
          </p:cNvSpPr>
          <p:nvPr>
            <p:ph type="title" hasCustomPrompt="1"/>
          </p:nvPr>
        </p:nvSpPr>
        <p:spPr/>
        <p:txBody>
          <a:bodyPr/>
          <a:lstStyle>
            <a:lvl1pPr>
              <a:defRPr>
                <a:solidFill>
                  <a:schemeClr val="bg1"/>
                </a:solidFill>
              </a:defRPr>
            </a:lvl1pPr>
          </a:lstStyle>
          <a:p>
            <a:r>
              <a:rPr lang="sv-SE" dirty="0"/>
              <a:t>Rubrik</a:t>
            </a:r>
            <a:br>
              <a:rPr lang="sv-SE" dirty="0"/>
            </a:br>
            <a:r>
              <a:rPr lang="sv-SE" dirty="0"/>
              <a:t>på 2 rader</a:t>
            </a:r>
          </a:p>
        </p:txBody>
      </p:sp>
      <p:sp>
        <p:nvSpPr>
          <p:cNvPr id="3" name="Platshållare för innehåll 2">
            <a:extLst>
              <a:ext uri="{FF2B5EF4-FFF2-40B4-BE49-F238E27FC236}">
                <a16:creationId xmlns:a16="http://schemas.microsoft.com/office/drawing/2014/main" id="{01A6010C-7AB1-4362-BD56-8A42BAFF8A1C}"/>
              </a:ext>
            </a:extLst>
          </p:cNvPr>
          <p:cNvSpPr>
            <a:spLocks noGrp="1"/>
          </p:cNvSpPr>
          <p:nvPr>
            <p:ph idx="1"/>
          </p:nvPr>
        </p:nvSpPr>
        <p:spPr/>
        <p:txBody>
          <a:bodyPr/>
          <a:lstStyle>
            <a:lvl1pPr marL="436563" indent="-436563">
              <a:buFontTx/>
              <a:buBlip>
                <a:blip r:embed="rId5">
                  <a:extLst>
                    <a:ext uri="{96DAC541-7B7A-43D3-8B79-37D633B846F1}">
                      <asvg:svgBlip xmlns:asvg="http://schemas.microsoft.com/office/drawing/2016/SVG/main" r:embed="rId6"/>
                    </a:ext>
                  </a:extLst>
                </a:blip>
              </a:buBlip>
              <a:defRPr>
                <a:solidFill>
                  <a:schemeClr val="bg1"/>
                </a:solidFill>
              </a:defRPr>
            </a:lvl1pPr>
            <a:lvl2pPr marL="785813" indent="-328613">
              <a:buFontTx/>
              <a:buBlip>
                <a:blip r:embed="rId5">
                  <a:extLst>
                    <a:ext uri="{96DAC541-7B7A-43D3-8B79-37D633B846F1}">
                      <asvg:svgBlip xmlns:asvg="http://schemas.microsoft.com/office/drawing/2016/SVG/main" r:embed="rId6"/>
                    </a:ext>
                  </a:extLst>
                </a:blip>
              </a:buBlip>
              <a:defRPr>
                <a:solidFill>
                  <a:schemeClr val="bg1"/>
                </a:solidFill>
              </a:defRPr>
            </a:lvl2pPr>
            <a:lvl3pPr marL="1050925" indent="-230188">
              <a:buFontTx/>
              <a:buBlip>
                <a:blip r:embed="rId5">
                  <a:extLst>
                    <a:ext uri="{96DAC541-7B7A-43D3-8B79-37D633B846F1}">
                      <asvg:svgBlip xmlns:asvg="http://schemas.microsoft.com/office/drawing/2016/SVG/main" r:embed="rId6"/>
                    </a:ext>
                  </a:extLst>
                </a:blip>
              </a:buBlip>
              <a:defRPr>
                <a:solidFill>
                  <a:schemeClr val="bg1"/>
                </a:solidFill>
              </a:defRPr>
            </a:lvl3pPr>
            <a:lvl4pPr marL="1308100" indent="-231775">
              <a:buFontTx/>
              <a:buBlip>
                <a:blip r:embed="rId5">
                  <a:extLst>
                    <a:ext uri="{96DAC541-7B7A-43D3-8B79-37D633B846F1}">
                      <asvg:svgBlip xmlns:asvg="http://schemas.microsoft.com/office/drawing/2016/SVG/main" r:embed="rId6"/>
                    </a:ext>
                  </a:extLst>
                </a:blip>
              </a:buBlip>
              <a:defRPr>
                <a:solidFill>
                  <a:schemeClr val="bg1"/>
                </a:solidFill>
              </a:defRPr>
            </a:lvl4pPr>
            <a:lvl5pPr marL="1503363" indent="-187325">
              <a:buFontTx/>
              <a:buBlip>
                <a:blip r:embed="rId5">
                  <a:extLst>
                    <a:ext uri="{96DAC541-7B7A-43D3-8B79-37D633B846F1}">
                      <asvg:svgBlip xmlns:asvg="http://schemas.microsoft.com/office/drawing/2016/SVG/main" r:embed="rId6"/>
                    </a:ext>
                  </a:extLst>
                </a:blip>
              </a:buBlip>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E14F27B1-F9E1-4A9D-A90A-C94145DBF886}"/>
              </a:ext>
            </a:extLst>
          </p:cNvPr>
          <p:cNvSpPr>
            <a:spLocks noGrp="1"/>
          </p:cNvSpPr>
          <p:nvPr>
            <p:ph type="dt" sz="half" idx="10"/>
          </p:nvPr>
        </p:nvSpPr>
        <p:spPr/>
        <p:txBody>
          <a:bodyPr/>
          <a:lstStyle>
            <a:lvl1pPr>
              <a:defRPr>
                <a:solidFill>
                  <a:schemeClr val="bg1"/>
                </a:solidFill>
              </a:defRPr>
            </a:lvl1pPr>
          </a:lstStyle>
          <a:p>
            <a:fld id="{B80E353B-03BC-431D-B8A1-DA34E8E932D7}" type="datetime1">
              <a:rPr lang="sv-SE" smtClean="0"/>
              <a:t>2023-10-09</a:t>
            </a:fld>
            <a:endParaRPr lang="sv-SE"/>
          </a:p>
        </p:txBody>
      </p:sp>
      <p:sp>
        <p:nvSpPr>
          <p:cNvPr id="5" name="Platshållare för sidfot 4">
            <a:extLst>
              <a:ext uri="{FF2B5EF4-FFF2-40B4-BE49-F238E27FC236}">
                <a16:creationId xmlns:a16="http://schemas.microsoft.com/office/drawing/2014/main" id="{92E8E02B-17F3-41B9-8493-8FF1F2F624F3}"/>
              </a:ext>
            </a:extLst>
          </p:cNvPr>
          <p:cNvSpPr>
            <a:spLocks noGrp="1"/>
          </p:cNvSpPr>
          <p:nvPr>
            <p:ph type="ftr" sz="quarter" idx="11"/>
          </p:nvPr>
        </p:nvSpPr>
        <p:spPr/>
        <p:txBody>
          <a:bodyPr/>
          <a:lstStyle>
            <a:lvl1pPr>
              <a:defRPr>
                <a:solidFill>
                  <a:schemeClr val="bg1"/>
                </a:solidFill>
              </a:defRPr>
            </a:lvl1pPr>
          </a:lstStyle>
          <a:p>
            <a:r>
              <a:rPr lang="sv-SE"/>
              <a:t>Svensk Friidrott,</a:t>
            </a:r>
          </a:p>
        </p:txBody>
      </p:sp>
      <p:sp>
        <p:nvSpPr>
          <p:cNvPr id="6" name="Platshållare för bildnummer 5">
            <a:extLst>
              <a:ext uri="{FF2B5EF4-FFF2-40B4-BE49-F238E27FC236}">
                <a16:creationId xmlns:a16="http://schemas.microsoft.com/office/drawing/2014/main" id="{4864EB0E-DB60-4BC7-A876-103BC1F8FB7E}"/>
              </a:ext>
            </a:extLst>
          </p:cNvPr>
          <p:cNvSpPr>
            <a:spLocks noGrp="1"/>
          </p:cNvSpPr>
          <p:nvPr>
            <p:ph type="sldNum" sz="quarter" idx="12"/>
          </p:nvPr>
        </p:nvSpPr>
        <p:spPr/>
        <p:txBody>
          <a:bodyPr/>
          <a:lstStyle>
            <a:lvl1pPr>
              <a:defRPr>
                <a:solidFill>
                  <a:schemeClr val="bg1"/>
                </a:solidFill>
              </a:defRPr>
            </a:lvl1pPr>
          </a:lstStyle>
          <a:p>
            <a:fld id="{73D836DD-8858-4EE8-AC0A-01755F89DC16}" type="slidenum">
              <a:rPr lang="sv-SE" smtClean="0"/>
              <a:pPr/>
              <a:t>‹#›</a:t>
            </a:fld>
            <a:endParaRPr lang="sv-SE"/>
          </a:p>
        </p:txBody>
      </p:sp>
    </p:spTree>
    <p:extLst>
      <p:ext uri="{BB962C8B-B14F-4D97-AF65-F5344CB8AC3E}">
        <p14:creationId xmlns:p14="http://schemas.microsoft.com/office/powerpoint/2010/main" val="271109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27) Rubrik">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2E2E8607-4BE0-48DC-BA05-1F24E5FAC07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1204" t="25913" b="38003"/>
          <a:stretch/>
        </p:blipFill>
        <p:spPr>
          <a:xfrm>
            <a:off x="-36096" y="-24062"/>
            <a:ext cx="10515225" cy="6906126"/>
          </a:xfrm>
          <a:prstGeom prst="rect">
            <a:avLst/>
          </a:prstGeom>
        </p:spPr>
      </p:pic>
      <p:sp>
        <p:nvSpPr>
          <p:cNvPr id="2" name="Rubrik 1">
            <a:extLst>
              <a:ext uri="{FF2B5EF4-FFF2-40B4-BE49-F238E27FC236}">
                <a16:creationId xmlns:a16="http://schemas.microsoft.com/office/drawing/2014/main" id="{EEF73881-C6E3-43C3-8A06-E732F8AA187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04F25C9-43F9-4A7A-AC3E-91925633A4C3}"/>
              </a:ext>
            </a:extLst>
          </p:cNvPr>
          <p:cNvSpPr>
            <a:spLocks noGrp="1"/>
          </p:cNvSpPr>
          <p:nvPr>
            <p:ph type="dt" sz="half" idx="10"/>
          </p:nvPr>
        </p:nvSpPr>
        <p:spPr/>
        <p:txBody>
          <a:bodyPr/>
          <a:lstStyle/>
          <a:p>
            <a:fld id="{F9550D54-DC7C-4EAC-9D75-56386A647BD2}" type="datetime1">
              <a:rPr lang="sv-SE" smtClean="0"/>
              <a:t>2023-10-09</a:t>
            </a:fld>
            <a:endParaRPr lang="sv-SE"/>
          </a:p>
        </p:txBody>
      </p:sp>
      <p:sp>
        <p:nvSpPr>
          <p:cNvPr id="4" name="Platshållare för sidfot 3">
            <a:extLst>
              <a:ext uri="{FF2B5EF4-FFF2-40B4-BE49-F238E27FC236}">
                <a16:creationId xmlns:a16="http://schemas.microsoft.com/office/drawing/2014/main" id="{31BF4A84-C2BC-4235-A383-3B31D75AABF8}"/>
              </a:ext>
            </a:extLst>
          </p:cNvPr>
          <p:cNvSpPr>
            <a:spLocks noGrp="1"/>
          </p:cNvSpPr>
          <p:nvPr>
            <p:ph type="ftr" sz="quarter" idx="11"/>
          </p:nvPr>
        </p:nvSpPr>
        <p:spPr/>
        <p:txBody>
          <a:bodyPr/>
          <a:lstStyle/>
          <a:p>
            <a:r>
              <a:rPr lang="sv-SE"/>
              <a:t>Svensk Friidrott,</a:t>
            </a:r>
          </a:p>
        </p:txBody>
      </p:sp>
      <p:sp>
        <p:nvSpPr>
          <p:cNvPr id="5" name="Platshållare för bildnummer 4">
            <a:extLst>
              <a:ext uri="{FF2B5EF4-FFF2-40B4-BE49-F238E27FC236}">
                <a16:creationId xmlns:a16="http://schemas.microsoft.com/office/drawing/2014/main" id="{388B57B4-55F5-4556-9738-EBD37F1932E0}"/>
              </a:ext>
            </a:extLst>
          </p:cNvPr>
          <p:cNvSpPr>
            <a:spLocks noGrp="1"/>
          </p:cNvSpPr>
          <p:nvPr>
            <p:ph type="sldNum" sz="quarter" idx="12"/>
          </p:nvPr>
        </p:nvSpPr>
        <p:spPr/>
        <p:txBody>
          <a:bodyPr/>
          <a:lstStyle/>
          <a:p>
            <a:fld id="{73D836DD-8858-4EE8-AC0A-01755F89DC16}" type="slidenum">
              <a:rPr lang="sv-SE" smtClean="0"/>
              <a:t>‹#›</a:t>
            </a:fld>
            <a:endParaRPr lang="sv-SE"/>
          </a:p>
        </p:txBody>
      </p:sp>
    </p:spTree>
    <p:extLst>
      <p:ext uri="{BB962C8B-B14F-4D97-AF65-F5344CB8AC3E}">
        <p14:creationId xmlns:p14="http://schemas.microsoft.com/office/powerpoint/2010/main" val="4204770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 Tom">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88B14347-A49B-4C77-BBF2-C2064087030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1204" t="25913" b="38003"/>
          <a:stretch/>
        </p:blipFill>
        <p:spPr>
          <a:xfrm>
            <a:off x="-36096" y="-24062"/>
            <a:ext cx="10515225" cy="6906126"/>
          </a:xfrm>
          <a:prstGeom prst="rect">
            <a:avLst/>
          </a:prstGeom>
        </p:spPr>
      </p:pic>
      <p:sp>
        <p:nvSpPr>
          <p:cNvPr id="2" name="Platshållare för datum 1">
            <a:extLst>
              <a:ext uri="{FF2B5EF4-FFF2-40B4-BE49-F238E27FC236}">
                <a16:creationId xmlns:a16="http://schemas.microsoft.com/office/drawing/2014/main" id="{685ECA4D-8028-4173-89EC-3528C7043DB7}"/>
              </a:ext>
            </a:extLst>
          </p:cNvPr>
          <p:cNvSpPr>
            <a:spLocks noGrp="1"/>
          </p:cNvSpPr>
          <p:nvPr>
            <p:ph type="dt" sz="half" idx="10"/>
          </p:nvPr>
        </p:nvSpPr>
        <p:spPr/>
        <p:txBody>
          <a:bodyPr/>
          <a:lstStyle/>
          <a:p>
            <a:fld id="{A3EC6A66-7F18-4926-8FD9-DAF89EE68EC7}" type="datetime1">
              <a:rPr lang="sv-SE" smtClean="0"/>
              <a:t>2023-10-09</a:t>
            </a:fld>
            <a:endParaRPr lang="sv-SE"/>
          </a:p>
        </p:txBody>
      </p:sp>
      <p:sp>
        <p:nvSpPr>
          <p:cNvPr id="3" name="Platshållare för sidfot 2">
            <a:extLst>
              <a:ext uri="{FF2B5EF4-FFF2-40B4-BE49-F238E27FC236}">
                <a16:creationId xmlns:a16="http://schemas.microsoft.com/office/drawing/2014/main" id="{38198090-B09F-479B-9E41-C0051E4BBB55}"/>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DB505C8C-8E6B-4BC4-8AF0-EBACE624722F}"/>
              </a:ext>
            </a:extLst>
          </p:cNvPr>
          <p:cNvSpPr>
            <a:spLocks noGrp="1"/>
          </p:cNvSpPr>
          <p:nvPr>
            <p:ph type="sldNum" sz="quarter" idx="12"/>
          </p:nvPr>
        </p:nvSpPr>
        <p:spPr/>
        <p:txBody>
          <a:bodyPr/>
          <a:lstStyle/>
          <a:p>
            <a:fld id="{73D836DD-8858-4EE8-AC0A-01755F89DC16}" type="slidenum">
              <a:rPr lang="sv-SE" smtClean="0"/>
              <a:t>‹#›</a:t>
            </a:fld>
            <a:endParaRPr lang="sv-SE"/>
          </a:p>
        </p:txBody>
      </p:sp>
    </p:spTree>
    <p:extLst>
      <p:ext uri="{BB962C8B-B14F-4D97-AF65-F5344CB8AC3E}">
        <p14:creationId xmlns:p14="http://schemas.microsoft.com/office/powerpoint/2010/main" val="292309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 Titelsida Sverige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 5">
            <a:extLst>
              <a:ext uri="{FF2B5EF4-FFF2-40B4-BE49-F238E27FC236}">
                <a16:creationId xmlns:a16="http://schemas.microsoft.com/office/drawing/2014/main" id="{01D5F50C-D480-4DA6-A355-E14F560CFF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1227" t="25780" b="38148"/>
          <a:stretch/>
        </p:blipFill>
        <p:spPr>
          <a:xfrm>
            <a:off x="0" y="-13648"/>
            <a:ext cx="10467834" cy="688715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bg1"/>
                </a:solidFill>
              </a:defRPr>
            </a:lvl1pPr>
          </a:lstStyle>
          <a:p>
            <a:r>
              <a:rPr lang="sv-SE" dirty="0"/>
              <a:t>Titelsida 03</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bg1"/>
                </a:solidFill>
              </a:defRPr>
            </a:lvl1pPr>
          </a:lstStyle>
          <a:p>
            <a:fld id="{07A071A4-4FCD-4278-B0BC-580BA8274804}" type="datetime1">
              <a:rPr lang="sv-SE" smtClean="0"/>
              <a:t>2023-10-09</a:t>
            </a:fld>
            <a:endParaRPr lang="sv-SE"/>
          </a:p>
        </p:txBody>
      </p:sp>
      <p:pic>
        <p:nvPicPr>
          <p:cNvPr id="12" name="Bildobjekt 11">
            <a:extLst>
              <a:ext uri="{FF2B5EF4-FFF2-40B4-BE49-F238E27FC236}">
                <a16:creationId xmlns:a16="http://schemas.microsoft.com/office/drawing/2014/main" id="{DA228888-052A-4F29-8CDA-E67C111C65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147877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 Titelsida Sverige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 8">
            <a:extLst>
              <a:ext uri="{FF2B5EF4-FFF2-40B4-BE49-F238E27FC236}">
                <a16:creationId xmlns:a16="http://schemas.microsoft.com/office/drawing/2014/main" id="{1A5B715E-7735-4CBC-B163-A08139FF319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5580" r="75043"/>
          <a:stretch/>
        </p:blipFill>
        <p:spPr>
          <a:xfrm>
            <a:off x="3193577" y="-40943"/>
            <a:ext cx="9048465" cy="654071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bg1"/>
                </a:solidFill>
              </a:defRPr>
            </a:lvl1pPr>
          </a:lstStyle>
          <a:p>
            <a:r>
              <a:rPr lang="sv-SE" dirty="0"/>
              <a:t>Titelsida 04</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bg1"/>
                </a:solidFill>
              </a:defRPr>
            </a:lvl1pPr>
          </a:lstStyle>
          <a:p>
            <a:fld id="{5BB4BCED-9D42-4C83-935D-8606D012B0A6}" type="datetime1">
              <a:rPr lang="sv-SE" smtClean="0"/>
              <a:t>2023-10-09</a:t>
            </a:fld>
            <a:endParaRPr lang="sv-SE"/>
          </a:p>
        </p:txBody>
      </p:sp>
      <p:pic>
        <p:nvPicPr>
          <p:cNvPr id="12" name="Bildobjekt 11">
            <a:extLst>
              <a:ext uri="{FF2B5EF4-FFF2-40B4-BE49-F238E27FC236}">
                <a16:creationId xmlns:a16="http://schemas.microsoft.com/office/drawing/2014/main" id="{55344551-163D-4FBA-A431-5C8F16E8DD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383913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 Titelsida Sverigeblå">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7C8D6E48-90E2-4979-A2FB-D4D4446871E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72" r="63384" b="72865"/>
          <a:stretch/>
        </p:blipFill>
        <p:spPr>
          <a:xfrm>
            <a:off x="-40943" y="1707737"/>
            <a:ext cx="12222341" cy="5157087"/>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bg1"/>
                </a:solidFill>
              </a:defRPr>
            </a:lvl1pPr>
          </a:lstStyle>
          <a:p>
            <a:r>
              <a:rPr lang="sv-SE" dirty="0"/>
              <a:t>Titelsida 05</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bg1"/>
                </a:solidFill>
              </a:defRPr>
            </a:lvl1pPr>
          </a:lstStyle>
          <a:p>
            <a:fld id="{B8408FE7-4D5C-44F9-BA2E-96FBDE23296A}" type="datetime1">
              <a:rPr lang="sv-SE" smtClean="0"/>
              <a:t>2023-10-09</a:t>
            </a:fld>
            <a:endParaRPr lang="sv-SE"/>
          </a:p>
        </p:txBody>
      </p:sp>
      <p:pic>
        <p:nvPicPr>
          <p:cNvPr id="12" name="Bildobjekt 11">
            <a:extLst>
              <a:ext uri="{FF2B5EF4-FFF2-40B4-BE49-F238E27FC236}">
                <a16:creationId xmlns:a16="http://schemas.microsoft.com/office/drawing/2014/main" id="{BD874FF9-00BD-4E4E-ACA8-B6C3F33E7F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1607" y="522516"/>
            <a:ext cx="1069200" cy="597352"/>
          </a:xfrm>
          <a:prstGeom prst="rect">
            <a:avLst/>
          </a:prstGeom>
        </p:spPr>
      </p:pic>
    </p:spTree>
    <p:extLst>
      <p:ext uri="{BB962C8B-B14F-4D97-AF65-F5344CB8AC3E}">
        <p14:creationId xmlns:p14="http://schemas.microsoft.com/office/powerpoint/2010/main" val="215050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 Titelsida Sverigegul">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1"/>
            <a:ext cx="12192000" cy="6869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Bild 12">
            <a:extLst>
              <a:ext uri="{FF2B5EF4-FFF2-40B4-BE49-F238E27FC236}">
                <a16:creationId xmlns:a16="http://schemas.microsoft.com/office/drawing/2014/main" id="{6EA41630-88EC-46B7-97AE-831643121B4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439" r="879" b="65606"/>
          <a:stretch/>
        </p:blipFill>
        <p:spPr>
          <a:xfrm>
            <a:off x="-28575" y="325652"/>
            <a:ext cx="11877675" cy="655139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tx2"/>
                </a:solidFill>
              </a:defRPr>
            </a:lvl1pPr>
          </a:lstStyle>
          <a:p>
            <a:r>
              <a:rPr lang="sv-SE" dirty="0"/>
              <a:t>Titelsida 01</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tx2"/>
                </a:solidFill>
              </a:defRPr>
            </a:lvl1pPr>
          </a:lstStyle>
          <a:p>
            <a:fld id="{4D31D371-1242-4B8F-ACA6-2D10234A0A62}" type="datetime1">
              <a:rPr lang="sv-SE" smtClean="0"/>
              <a:t>2023-10-09</a:t>
            </a:fld>
            <a:endParaRPr lang="sv-SE"/>
          </a:p>
        </p:txBody>
      </p:sp>
      <p:pic>
        <p:nvPicPr>
          <p:cNvPr id="8" name="Bildobjekt 7">
            <a:extLst>
              <a:ext uri="{FF2B5EF4-FFF2-40B4-BE49-F238E27FC236}">
                <a16:creationId xmlns:a16="http://schemas.microsoft.com/office/drawing/2014/main" id="{29A7FDC8-E5A9-4417-4B4A-818EFF4B55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2016" y="519600"/>
            <a:ext cx="1069200" cy="597183"/>
          </a:xfrm>
          <a:prstGeom prst="rect">
            <a:avLst/>
          </a:prstGeom>
        </p:spPr>
      </p:pic>
    </p:spTree>
    <p:extLst>
      <p:ext uri="{BB962C8B-B14F-4D97-AF65-F5344CB8AC3E}">
        <p14:creationId xmlns:p14="http://schemas.microsoft.com/office/powerpoint/2010/main" val="289012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 Titelsida Sverigegul">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 17">
            <a:extLst>
              <a:ext uri="{FF2B5EF4-FFF2-40B4-BE49-F238E27FC236}">
                <a16:creationId xmlns:a16="http://schemas.microsoft.com/office/drawing/2014/main" id="{94AF5392-62ED-44F8-9C3A-849D42D4150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t="65636" r="66216" b="1"/>
          <a:stretch/>
        </p:blipFill>
        <p:spPr>
          <a:xfrm>
            <a:off x="-12215" y="1"/>
            <a:ext cx="12209516" cy="6520496"/>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tx2"/>
                </a:solidFill>
              </a:defRPr>
            </a:lvl1pPr>
          </a:lstStyle>
          <a:p>
            <a:r>
              <a:rPr lang="sv-SE" dirty="0"/>
              <a:t>Titelsida 02</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tx2"/>
                </a:solidFill>
              </a:defRPr>
            </a:lvl1pPr>
          </a:lstStyle>
          <a:p>
            <a:fld id="{E988994D-A36B-41C8-AEDD-2A414F57F1D0}" type="datetime1">
              <a:rPr lang="sv-SE" smtClean="0"/>
              <a:t>2023-10-09</a:t>
            </a:fld>
            <a:endParaRPr lang="sv-SE"/>
          </a:p>
        </p:txBody>
      </p:sp>
      <p:pic>
        <p:nvPicPr>
          <p:cNvPr id="9" name="Bildobjekt 8">
            <a:extLst>
              <a:ext uri="{FF2B5EF4-FFF2-40B4-BE49-F238E27FC236}">
                <a16:creationId xmlns:a16="http://schemas.microsoft.com/office/drawing/2014/main" id="{C6EBFABF-B447-D38D-8F85-0F21C77E7C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2016" y="519600"/>
            <a:ext cx="1069200" cy="597183"/>
          </a:xfrm>
          <a:prstGeom prst="rect">
            <a:avLst/>
          </a:prstGeom>
        </p:spPr>
      </p:pic>
    </p:spTree>
    <p:extLst>
      <p:ext uri="{BB962C8B-B14F-4D97-AF65-F5344CB8AC3E}">
        <p14:creationId xmlns:p14="http://schemas.microsoft.com/office/powerpoint/2010/main" val="52263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8) Titelsida Sverigegul">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 5">
            <a:extLst>
              <a:ext uri="{FF2B5EF4-FFF2-40B4-BE49-F238E27FC236}">
                <a16:creationId xmlns:a16="http://schemas.microsoft.com/office/drawing/2014/main" id="{01D5F50C-D480-4DA6-A355-E14F560CFF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1227" t="25780" b="38148"/>
          <a:stretch/>
        </p:blipFill>
        <p:spPr>
          <a:xfrm>
            <a:off x="0" y="-13648"/>
            <a:ext cx="10467834" cy="688715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tx2"/>
                </a:solidFill>
              </a:defRPr>
            </a:lvl1pPr>
          </a:lstStyle>
          <a:p>
            <a:r>
              <a:rPr lang="sv-SE" dirty="0"/>
              <a:t>Titelsida 03</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tx2"/>
                </a:solidFill>
              </a:defRPr>
            </a:lvl1pPr>
          </a:lstStyle>
          <a:p>
            <a:fld id="{7D2ABDEF-5C51-41B0-82A4-E82E79C36272}" type="datetime1">
              <a:rPr lang="sv-SE" smtClean="0"/>
              <a:t>2023-10-09</a:t>
            </a:fld>
            <a:endParaRPr lang="sv-SE"/>
          </a:p>
        </p:txBody>
      </p:sp>
      <p:pic>
        <p:nvPicPr>
          <p:cNvPr id="9" name="Bildobjekt 8">
            <a:extLst>
              <a:ext uri="{FF2B5EF4-FFF2-40B4-BE49-F238E27FC236}">
                <a16:creationId xmlns:a16="http://schemas.microsoft.com/office/drawing/2014/main" id="{39E24C50-3EDE-A798-A996-58260EC063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2016" y="519600"/>
            <a:ext cx="1069200" cy="597183"/>
          </a:xfrm>
          <a:prstGeom prst="rect">
            <a:avLst/>
          </a:prstGeom>
        </p:spPr>
      </p:pic>
    </p:spTree>
    <p:extLst>
      <p:ext uri="{BB962C8B-B14F-4D97-AF65-F5344CB8AC3E}">
        <p14:creationId xmlns:p14="http://schemas.microsoft.com/office/powerpoint/2010/main" val="153075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 Titelsida Sverigegul">
    <p:bg>
      <p:bgPr>
        <a:solidFill>
          <a:schemeClr val="tx2"/>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B9834903-9787-4C75-A987-55168606120C}"/>
              </a:ext>
            </a:extLst>
          </p:cNvPr>
          <p:cNvSpPr/>
          <p:nvPr userDrawn="1"/>
        </p:nvSpPr>
        <p:spPr>
          <a:xfrm>
            <a:off x="0" y="0"/>
            <a:ext cx="12192000" cy="6861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 8">
            <a:extLst>
              <a:ext uri="{FF2B5EF4-FFF2-40B4-BE49-F238E27FC236}">
                <a16:creationId xmlns:a16="http://schemas.microsoft.com/office/drawing/2014/main" id="{1A5B715E-7735-4CBC-B163-A08139FF319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5580" r="75043"/>
          <a:stretch/>
        </p:blipFill>
        <p:spPr>
          <a:xfrm>
            <a:off x="3193577" y="-40943"/>
            <a:ext cx="9048465" cy="6540718"/>
          </a:xfrm>
          <a:prstGeom prst="rect">
            <a:avLst/>
          </a:prstGeom>
        </p:spPr>
      </p:pic>
      <p:sp>
        <p:nvSpPr>
          <p:cNvPr id="2" name="Rubrik 1">
            <a:extLst>
              <a:ext uri="{FF2B5EF4-FFF2-40B4-BE49-F238E27FC236}">
                <a16:creationId xmlns:a16="http://schemas.microsoft.com/office/drawing/2014/main" id="{0BBC58D8-6E3D-45D1-84AD-D0E9480D0525}"/>
              </a:ext>
            </a:extLst>
          </p:cNvPr>
          <p:cNvSpPr>
            <a:spLocks noGrp="1"/>
          </p:cNvSpPr>
          <p:nvPr>
            <p:ph type="ctrTitle" hasCustomPrompt="1"/>
          </p:nvPr>
        </p:nvSpPr>
        <p:spPr>
          <a:xfrm>
            <a:off x="1149532" y="1663338"/>
            <a:ext cx="6792685" cy="2125300"/>
          </a:xfrm>
        </p:spPr>
        <p:txBody>
          <a:bodyPr anchor="b"/>
          <a:lstStyle>
            <a:lvl1pPr algn="l">
              <a:lnSpc>
                <a:spcPts val="7000"/>
              </a:lnSpc>
              <a:defRPr sz="7000" cap="all" baseline="0">
                <a:solidFill>
                  <a:schemeClr val="tx2"/>
                </a:solidFill>
              </a:defRPr>
            </a:lvl1pPr>
          </a:lstStyle>
          <a:p>
            <a:r>
              <a:rPr lang="sv-SE" dirty="0"/>
              <a:t>Titelsida 04</a:t>
            </a:r>
          </a:p>
        </p:txBody>
      </p:sp>
      <p:sp>
        <p:nvSpPr>
          <p:cNvPr id="3" name="Underrubrik 2">
            <a:extLst>
              <a:ext uri="{FF2B5EF4-FFF2-40B4-BE49-F238E27FC236}">
                <a16:creationId xmlns:a16="http://schemas.microsoft.com/office/drawing/2014/main" id="{0AB79536-02D2-4312-8EF8-606F840A0990}"/>
              </a:ext>
            </a:extLst>
          </p:cNvPr>
          <p:cNvSpPr>
            <a:spLocks noGrp="1"/>
          </p:cNvSpPr>
          <p:nvPr>
            <p:ph type="subTitle" idx="1" hasCustomPrompt="1"/>
          </p:nvPr>
        </p:nvSpPr>
        <p:spPr>
          <a:xfrm>
            <a:off x="1149532" y="3840481"/>
            <a:ext cx="6792685" cy="664844"/>
          </a:xfrm>
        </p:spPr>
        <p:txBody>
          <a:bodyPr/>
          <a:lstStyle>
            <a:lvl1pPr marL="0" indent="0" algn="l">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473C8336-3743-4CD6-8F45-0E89B72D7833}"/>
              </a:ext>
            </a:extLst>
          </p:cNvPr>
          <p:cNvSpPr>
            <a:spLocks noGrp="1"/>
          </p:cNvSpPr>
          <p:nvPr>
            <p:ph type="dt" sz="half" idx="10"/>
          </p:nvPr>
        </p:nvSpPr>
        <p:spPr>
          <a:xfrm>
            <a:off x="273600" y="6399173"/>
            <a:ext cx="982054" cy="224948"/>
          </a:xfrm>
        </p:spPr>
        <p:txBody>
          <a:bodyPr/>
          <a:lstStyle>
            <a:lvl1pPr>
              <a:defRPr sz="1100" b="1">
                <a:solidFill>
                  <a:schemeClr val="tx2"/>
                </a:solidFill>
              </a:defRPr>
            </a:lvl1pPr>
          </a:lstStyle>
          <a:p>
            <a:fld id="{3A8ABE2E-47AF-4A7D-9366-D99B863A742D}" type="datetime1">
              <a:rPr lang="sv-SE" smtClean="0"/>
              <a:t>2023-10-09</a:t>
            </a:fld>
            <a:endParaRPr lang="sv-SE"/>
          </a:p>
        </p:txBody>
      </p:sp>
      <p:pic>
        <p:nvPicPr>
          <p:cNvPr id="10" name="Bildobjekt 9">
            <a:extLst>
              <a:ext uri="{FF2B5EF4-FFF2-40B4-BE49-F238E27FC236}">
                <a16:creationId xmlns:a16="http://schemas.microsoft.com/office/drawing/2014/main" id="{CF46ADEF-0402-3B63-6038-AEDF1570C0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82016" y="519600"/>
            <a:ext cx="1069200" cy="597183"/>
          </a:xfrm>
          <a:prstGeom prst="rect">
            <a:avLst/>
          </a:prstGeom>
        </p:spPr>
      </p:pic>
    </p:spTree>
    <p:extLst>
      <p:ext uri="{BB962C8B-B14F-4D97-AF65-F5344CB8AC3E}">
        <p14:creationId xmlns:p14="http://schemas.microsoft.com/office/powerpoint/2010/main" val="178153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A967D6C-6C85-4636-AF9B-5DD882797D27}"/>
              </a:ext>
            </a:extLst>
          </p:cNvPr>
          <p:cNvSpPr>
            <a:spLocks noGrp="1"/>
          </p:cNvSpPr>
          <p:nvPr>
            <p:ph type="title"/>
          </p:nvPr>
        </p:nvSpPr>
        <p:spPr>
          <a:xfrm>
            <a:off x="1286933" y="1331723"/>
            <a:ext cx="7882467"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66193561-4BB8-4963-8A4D-DA919FAFB92E}"/>
              </a:ext>
            </a:extLst>
          </p:cNvPr>
          <p:cNvSpPr>
            <a:spLocks noGrp="1"/>
          </p:cNvSpPr>
          <p:nvPr>
            <p:ph type="body" idx="1"/>
          </p:nvPr>
        </p:nvSpPr>
        <p:spPr>
          <a:xfrm>
            <a:off x="1304256" y="2961859"/>
            <a:ext cx="7882467" cy="2699763"/>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0DEAB72-0497-4A70-ACF1-D4F6F9CCB995}"/>
              </a:ext>
            </a:extLst>
          </p:cNvPr>
          <p:cNvSpPr>
            <a:spLocks noGrp="1"/>
          </p:cNvSpPr>
          <p:nvPr>
            <p:ph type="dt" sz="half" idx="2"/>
          </p:nvPr>
        </p:nvSpPr>
        <p:spPr>
          <a:xfrm>
            <a:off x="1461778" y="6486259"/>
            <a:ext cx="982054" cy="224948"/>
          </a:xfrm>
          <a:prstGeom prst="rect">
            <a:avLst/>
          </a:prstGeom>
        </p:spPr>
        <p:txBody>
          <a:bodyPr vert="horz" lIns="0" tIns="45720" rIns="91440" bIns="45720" rtlCol="0" anchor="ctr"/>
          <a:lstStyle>
            <a:lvl1pPr algn="l">
              <a:defRPr sz="900" b="0">
                <a:solidFill>
                  <a:schemeClr val="bg1">
                    <a:lumMod val="50000"/>
                  </a:schemeClr>
                </a:solidFill>
                <a:latin typeface="+mn-lt"/>
                <a:cs typeface="Arial" panose="020B0604020202020204" pitchFamily="34" charset="0"/>
              </a:defRPr>
            </a:lvl1pPr>
          </a:lstStyle>
          <a:p>
            <a:fld id="{C2F24FA6-94B6-4A5C-B7AE-B335726E1F06}" type="datetime1">
              <a:rPr lang="sv-SE" smtClean="0"/>
              <a:pPr/>
              <a:t>2023-10-09</a:t>
            </a:fld>
            <a:endParaRPr lang="sv-SE" dirty="0"/>
          </a:p>
        </p:txBody>
      </p:sp>
      <p:sp>
        <p:nvSpPr>
          <p:cNvPr id="5" name="Platshållare för sidfot 4">
            <a:extLst>
              <a:ext uri="{FF2B5EF4-FFF2-40B4-BE49-F238E27FC236}">
                <a16:creationId xmlns:a16="http://schemas.microsoft.com/office/drawing/2014/main" id="{315A2EF2-3CFC-4434-ABC8-BA6EF3F821C5}"/>
              </a:ext>
            </a:extLst>
          </p:cNvPr>
          <p:cNvSpPr>
            <a:spLocks noGrp="1"/>
          </p:cNvSpPr>
          <p:nvPr>
            <p:ph type="ftr" sz="quarter" idx="3"/>
          </p:nvPr>
        </p:nvSpPr>
        <p:spPr>
          <a:xfrm>
            <a:off x="550354" y="6486259"/>
            <a:ext cx="872929" cy="224948"/>
          </a:xfrm>
          <a:prstGeom prst="rect">
            <a:avLst/>
          </a:prstGeom>
        </p:spPr>
        <p:txBody>
          <a:bodyPr vert="horz" wrap="none" lIns="0" tIns="45720" rIns="0" bIns="45720" rtlCol="0" anchor="ctr"/>
          <a:lstStyle>
            <a:lvl1pPr algn="l">
              <a:defRPr sz="900" b="0">
                <a:solidFill>
                  <a:schemeClr val="bg1">
                    <a:lumMod val="50000"/>
                  </a:schemeClr>
                </a:solidFill>
                <a:latin typeface="+mn-lt"/>
                <a:cs typeface="Arial" panose="020B0604020202020204" pitchFamily="34" charset="0"/>
              </a:defRPr>
            </a:lvl1pPr>
          </a:lstStyle>
          <a:p>
            <a:r>
              <a:rPr lang="sv-SE"/>
              <a:t>Svensk Friidrott,</a:t>
            </a:r>
            <a:endParaRPr lang="sv-SE" dirty="0"/>
          </a:p>
        </p:txBody>
      </p:sp>
      <p:sp>
        <p:nvSpPr>
          <p:cNvPr id="6" name="Platshållare för bildnummer 5">
            <a:extLst>
              <a:ext uri="{FF2B5EF4-FFF2-40B4-BE49-F238E27FC236}">
                <a16:creationId xmlns:a16="http://schemas.microsoft.com/office/drawing/2014/main" id="{3560379F-4324-48FA-86DB-CD08D2CFB9F5}"/>
              </a:ext>
            </a:extLst>
          </p:cNvPr>
          <p:cNvSpPr>
            <a:spLocks noGrp="1"/>
          </p:cNvSpPr>
          <p:nvPr>
            <p:ph type="sldNum" sz="quarter" idx="4"/>
          </p:nvPr>
        </p:nvSpPr>
        <p:spPr>
          <a:xfrm>
            <a:off x="11194991" y="6486259"/>
            <a:ext cx="534824" cy="224948"/>
          </a:xfrm>
          <a:prstGeom prst="rect">
            <a:avLst/>
          </a:prstGeom>
        </p:spPr>
        <p:txBody>
          <a:bodyPr vert="horz" lIns="91440" tIns="45720" rIns="91440" bIns="45720" rtlCol="0" anchor="ctr"/>
          <a:lstStyle>
            <a:lvl1pPr algn="r">
              <a:defRPr sz="900" b="0">
                <a:solidFill>
                  <a:schemeClr val="bg1">
                    <a:lumMod val="50000"/>
                  </a:schemeClr>
                </a:solidFill>
                <a:latin typeface="+mn-lt"/>
                <a:cs typeface="Arial" panose="020B0604020202020204" pitchFamily="34" charset="0"/>
              </a:defRPr>
            </a:lvl1pPr>
          </a:lstStyle>
          <a:p>
            <a:fld id="{73D836DD-8858-4EE8-AC0A-01755F89DC16}" type="slidenum">
              <a:rPr lang="sv-SE" smtClean="0"/>
              <a:pPr/>
              <a:t>‹#›</a:t>
            </a:fld>
            <a:endParaRPr lang="sv-SE"/>
          </a:p>
        </p:txBody>
      </p:sp>
      <p:pic>
        <p:nvPicPr>
          <p:cNvPr id="10" name="Bildobjekt 9">
            <a:extLst>
              <a:ext uri="{FF2B5EF4-FFF2-40B4-BE49-F238E27FC236}">
                <a16:creationId xmlns:a16="http://schemas.microsoft.com/office/drawing/2014/main" id="{8FE43F36-43EE-4BE4-B79E-F9898B6525E0}"/>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582016" y="521294"/>
            <a:ext cx="1070727" cy="598205"/>
          </a:xfrm>
          <a:prstGeom prst="rect">
            <a:avLst/>
          </a:prstGeom>
        </p:spPr>
      </p:pic>
    </p:spTree>
    <p:extLst>
      <p:ext uri="{BB962C8B-B14F-4D97-AF65-F5344CB8AC3E}">
        <p14:creationId xmlns:p14="http://schemas.microsoft.com/office/powerpoint/2010/main" val="293346511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50" r:id="rId21"/>
    <p:sldLayoutId id="2147483656" r:id="rId22"/>
    <p:sldLayoutId id="2147483676" r:id="rId23"/>
    <p:sldLayoutId id="2147483677" r:id="rId24"/>
    <p:sldLayoutId id="2147483678" r:id="rId25"/>
    <p:sldLayoutId id="2147483679" r:id="rId26"/>
    <p:sldLayoutId id="2147483654" r:id="rId27"/>
    <p:sldLayoutId id="2147483655" r:id="rId28"/>
  </p:sldLayoutIdLst>
  <p:hf hdr="0"/>
  <p:txStyles>
    <p:titleStyle>
      <a:lvl1pPr algn="l" defTabSz="914400" rtl="0" eaLnBrk="1" latinLnBrk="0" hangingPunct="1">
        <a:lnSpc>
          <a:spcPts val="4500"/>
        </a:lnSpc>
        <a:spcBef>
          <a:spcPct val="0"/>
        </a:spcBef>
        <a:buNone/>
        <a:defRPr sz="4400" b="1" kern="1200">
          <a:solidFill>
            <a:schemeClr val="tx2"/>
          </a:solidFill>
          <a:latin typeface="+mj-lt"/>
          <a:ea typeface="+mj-ea"/>
          <a:cs typeface="Arial" panose="020B0604020202020204" pitchFamily="34" charset="0"/>
        </a:defRPr>
      </a:lvl1pPr>
    </p:titleStyle>
    <p:bodyStyle>
      <a:lvl1pPr marL="436563" indent="-436563" algn="l" defTabSz="914400" rtl="0" eaLnBrk="1" latinLnBrk="0" hangingPunct="1">
        <a:lnSpc>
          <a:spcPct val="100000"/>
        </a:lnSpc>
        <a:spcBef>
          <a:spcPts val="2000"/>
        </a:spcBef>
        <a:buSzPct val="120000"/>
        <a:buFontTx/>
        <a:buBlip>
          <a:blip r:embed="rId31">
            <a:extLst>
              <a:ext uri="{96DAC541-7B7A-43D3-8B79-37D633B846F1}">
                <asvg:svgBlip xmlns:asvg="http://schemas.microsoft.com/office/drawing/2016/SVG/main" r:embed="rId32"/>
              </a:ext>
            </a:extLst>
          </a:blip>
        </a:buBlip>
        <a:defRPr sz="1600" kern="1200">
          <a:solidFill>
            <a:schemeClr val="tx1"/>
          </a:solidFill>
          <a:latin typeface="+mn-lt"/>
          <a:ea typeface="+mn-ea"/>
          <a:cs typeface="Arial" panose="020B0604020202020204" pitchFamily="34" charset="0"/>
        </a:defRPr>
      </a:lvl1pPr>
      <a:lvl2pPr marL="785813" indent="-328613" algn="l" defTabSz="914400" rtl="0" eaLnBrk="1" latinLnBrk="0" hangingPunct="1">
        <a:lnSpc>
          <a:spcPct val="100000"/>
        </a:lnSpc>
        <a:spcBef>
          <a:spcPts val="500"/>
        </a:spcBef>
        <a:buSzPct val="120000"/>
        <a:buFontTx/>
        <a:buBlip>
          <a:blip r:embed="rId31">
            <a:extLst>
              <a:ext uri="{96DAC541-7B7A-43D3-8B79-37D633B846F1}">
                <asvg:svgBlip xmlns:asvg="http://schemas.microsoft.com/office/drawing/2016/SVG/main" r:embed="rId32"/>
              </a:ext>
            </a:extLst>
          </a:blip>
        </a:buBlip>
        <a:defRPr sz="1600" kern="1200">
          <a:solidFill>
            <a:schemeClr val="tx1"/>
          </a:solidFill>
          <a:latin typeface="+mn-lt"/>
          <a:ea typeface="+mn-ea"/>
          <a:cs typeface="Arial" panose="020B0604020202020204" pitchFamily="34" charset="0"/>
        </a:defRPr>
      </a:lvl2pPr>
      <a:lvl3pPr marL="1050925" indent="-230188" algn="l" defTabSz="914400" rtl="0" eaLnBrk="1" latinLnBrk="0" hangingPunct="1">
        <a:lnSpc>
          <a:spcPct val="100000"/>
        </a:lnSpc>
        <a:spcBef>
          <a:spcPts val="500"/>
        </a:spcBef>
        <a:buSzPct val="120000"/>
        <a:buFontTx/>
        <a:buBlip>
          <a:blip r:embed="rId31">
            <a:extLst>
              <a:ext uri="{96DAC541-7B7A-43D3-8B79-37D633B846F1}">
                <asvg:svgBlip xmlns:asvg="http://schemas.microsoft.com/office/drawing/2016/SVG/main" r:embed="rId32"/>
              </a:ext>
            </a:extLst>
          </a:blip>
        </a:buBlip>
        <a:defRPr sz="1400" kern="1200">
          <a:solidFill>
            <a:schemeClr val="tx1"/>
          </a:solidFill>
          <a:latin typeface="+mn-lt"/>
          <a:ea typeface="+mn-ea"/>
          <a:cs typeface="Arial" panose="020B0604020202020204" pitchFamily="34" charset="0"/>
        </a:defRPr>
      </a:lvl3pPr>
      <a:lvl4pPr marL="1308100" indent="-231775" algn="l" defTabSz="914400" rtl="0" eaLnBrk="1" latinLnBrk="0" hangingPunct="1">
        <a:lnSpc>
          <a:spcPct val="100000"/>
        </a:lnSpc>
        <a:spcBef>
          <a:spcPts val="500"/>
        </a:spcBef>
        <a:buSzPct val="120000"/>
        <a:buFontTx/>
        <a:buBlip>
          <a:blip r:embed="rId31">
            <a:extLst>
              <a:ext uri="{96DAC541-7B7A-43D3-8B79-37D633B846F1}">
                <asvg:svgBlip xmlns:asvg="http://schemas.microsoft.com/office/drawing/2016/SVG/main" r:embed="rId32"/>
              </a:ext>
            </a:extLst>
          </a:blip>
        </a:buBlip>
        <a:defRPr sz="1200" kern="1200">
          <a:solidFill>
            <a:schemeClr val="tx1"/>
          </a:solidFill>
          <a:latin typeface="+mn-lt"/>
          <a:ea typeface="+mn-ea"/>
          <a:cs typeface="Arial" panose="020B0604020202020204" pitchFamily="34" charset="0"/>
        </a:defRPr>
      </a:lvl4pPr>
      <a:lvl5pPr marL="1503363" indent="-187325" algn="l" defTabSz="914400" rtl="0" eaLnBrk="1" latinLnBrk="0" hangingPunct="1">
        <a:lnSpc>
          <a:spcPct val="100000"/>
        </a:lnSpc>
        <a:spcBef>
          <a:spcPts val="500"/>
        </a:spcBef>
        <a:buSzPct val="120000"/>
        <a:buFontTx/>
        <a:buBlip>
          <a:blip r:embed="rId31">
            <a:extLst>
              <a:ext uri="{96DAC541-7B7A-43D3-8B79-37D633B846F1}">
                <asvg:svgBlip xmlns:asvg="http://schemas.microsoft.com/office/drawing/2016/SVG/main" r:embed="rId32"/>
              </a:ext>
            </a:extLst>
          </a:blip>
        </a:buBlip>
        <a:defRPr sz="10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mailto:fredrik.kron@rfsisu.se"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212A081-B3B8-D843-D574-E109E742A737}"/>
              </a:ext>
            </a:extLst>
          </p:cNvPr>
          <p:cNvSpPr>
            <a:spLocks noGrp="1"/>
          </p:cNvSpPr>
          <p:nvPr>
            <p:ph type="ctrTitle"/>
          </p:nvPr>
        </p:nvSpPr>
        <p:spPr/>
        <p:txBody>
          <a:bodyPr/>
          <a:lstStyle/>
          <a:p>
            <a:r>
              <a:rPr lang="sv-SE" dirty="0" err="1"/>
              <a:t>SDF;s</a:t>
            </a:r>
            <a:r>
              <a:rPr lang="sv-SE" dirty="0"/>
              <a:t> </a:t>
            </a:r>
            <a:r>
              <a:rPr lang="sv-SE" dirty="0" err="1"/>
              <a:t>HöstMÖTEN</a:t>
            </a:r>
            <a:r>
              <a:rPr lang="sv-SE" dirty="0"/>
              <a:t> 2023</a:t>
            </a:r>
          </a:p>
        </p:txBody>
      </p:sp>
      <p:sp>
        <p:nvSpPr>
          <p:cNvPr id="6" name="Underrubrik 5">
            <a:extLst>
              <a:ext uri="{FF2B5EF4-FFF2-40B4-BE49-F238E27FC236}">
                <a16:creationId xmlns:a16="http://schemas.microsoft.com/office/drawing/2014/main" id="{0ABF2627-FC74-D581-8955-DE5DA8CC1676}"/>
              </a:ext>
            </a:extLst>
          </p:cNvPr>
          <p:cNvSpPr>
            <a:spLocks noGrp="1"/>
          </p:cNvSpPr>
          <p:nvPr>
            <p:ph type="subTitle" idx="1"/>
          </p:nvPr>
        </p:nvSpPr>
        <p:spPr/>
        <p:txBody>
          <a:bodyPr/>
          <a:lstStyle/>
          <a:p>
            <a:r>
              <a:rPr lang="sv-SE"/>
              <a:t>Förbundsstyrelsen</a:t>
            </a:r>
            <a:endParaRPr lang="sv-SE" dirty="0"/>
          </a:p>
        </p:txBody>
      </p:sp>
      <p:sp>
        <p:nvSpPr>
          <p:cNvPr id="4" name="Platshållare för datum 3">
            <a:extLst>
              <a:ext uri="{FF2B5EF4-FFF2-40B4-BE49-F238E27FC236}">
                <a16:creationId xmlns:a16="http://schemas.microsoft.com/office/drawing/2014/main" id="{5E463D81-89EA-475F-89F7-0A92A286CE9E}"/>
              </a:ext>
            </a:extLst>
          </p:cNvPr>
          <p:cNvSpPr>
            <a:spLocks noGrp="1"/>
          </p:cNvSpPr>
          <p:nvPr>
            <p:ph type="dt" sz="half" idx="10"/>
          </p:nvPr>
        </p:nvSpPr>
        <p:spPr/>
        <p:txBody>
          <a:bodyPr/>
          <a:lstStyle/>
          <a:p>
            <a:fld id="{339D173C-8AC9-456F-A55F-B61A3EC38202}" type="datetime1">
              <a:rPr lang="sv-SE" smtClean="0"/>
              <a:t>2023-10-09</a:t>
            </a:fld>
            <a:endParaRPr lang="sv-SE"/>
          </a:p>
        </p:txBody>
      </p:sp>
    </p:spTree>
    <p:extLst>
      <p:ext uri="{BB962C8B-B14F-4D97-AF65-F5344CB8AC3E}">
        <p14:creationId xmlns:p14="http://schemas.microsoft.com/office/powerpoint/2010/main" val="2460503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93158D-07B8-FEBD-7A1F-448015F70D5B}"/>
              </a:ext>
            </a:extLst>
          </p:cNvPr>
          <p:cNvSpPr>
            <a:spLocks noGrp="1"/>
          </p:cNvSpPr>
          <p:nvPr>
            <p:ph type="title"/>
          </p:nvPr>
        </p:nvSpPr>
        <p:spPr/>
        <p:txBody>
          <a:bodyPr/>
          <a:lstStyle/>
          <a:p>
            <a:r>
              <a:rPr lang="sv-SE" dirty="0"/>
              <a:t>Tidsplans återremisser och uppdrag</a:t>
            </a:r>
          </a:p>
        </p:txBody>
      </p:sp>
      <p:sp>
        <p:nvSpPr>
          <p:cNvPr id="3" name="Platshållare för innehåll 2">
            <a:extLst>
              <a:ext uri="{FF2B5EF4-FFF2-40B4-BE49-F238E27FC236}">
                <a16:creationId xmlns:a16="http://schemas.microsoft.com/office/drawing/2014/main" id="{12AD17EF-AA73-04CE-AAF6-B59491E1E589}"/>
              </a:ext>
            </a:extLst>
          </p:cNvPr>
          <p:cNvSpPr>
            <a:spLocks noGrp="1"/>
          </p:cNvSpPr>
          <p:nvPr>
            <p:ph idx="1"/>
          </p:nvPr>
        </p:nvSpPr>
        <p:spPr>
          <a:xfrm>
            <a:off x="1286933" y="2657286"/>
            <a:ext cx="7882467" cy="3828973"/>
          </a:xfrm>
        </p:spPr>
        <p:txBody>
          <a:bodyPr/>
          <a:lstStyle/>
          <a:p>
            <a:pPr marL="0" indent="0">
              <a:spcBef>
                <a:spcPts val="0"/>
              </a:spcBef>
              <a:buNone/>
            </a:pPr>
            <a:r>
              <a:rPr lang="sv-SE" sz="1400" dirty="0">
                <a:effectLst/>
                <a:ea typeface="Calibri" panose="020F0502020204030204" pitchFamily="34" charset="0"/>
                <a:cs typeface="Times New Roman" panose="02020603050405020304" pitchFamily="18" charset="0"/>
              </a:rPr>
              <a:t>Presentation av de beslut på FÅM 2023 som återremitterades till Förbundsstyrelsen för ytterligare bearbetning och hantering med följande tidsplan.</a:t>
            </a:r>
            <a:endParaRPr lang="sv-SE" dirty="0">
              <a:effectLst/>
              <a:ea typeface="Calibri" panose="020F0502020204030204" pitchFamily="34" charset="0"/>
              <a:cs typeface="Times New Roman" panose="02020603050405020304" pitchFamily="18" charset="0"/>
            </a:endParaRPr>
          </a:p>
          <a:p>
            <a:r>
              <a:rPr lang="sv-SE" sz="1400" b="1" dirty="0">
                <a:effectLst/>
                <a:ea typeface="Calibri" panose="020F0502020204030204" pitchFamily="34" charset="0"/>
                <a:cs typeface="Times New Roman" panose="02020603050405020304" pitchFamily="18" charset="0"/>
              </a:rPr>
              <a:t>Maj</a:t>
            </a:r>
            <a:r>
              <a:rPr lang="sv-SE" sz="1400" dirty="0">
                <a:effectLst/>
                <a:ea typeface="Calibri" panose="020F0502020204030204" pitchFamily="34" charset="0"/>
                <a:cs typeface="Times New Roman" panose="02020603050405020304" pitchFamily="18" charset="0"/>
              </a:rPr>
              <a:t>; Styrelsen fördelade uppdragen/bemanningen och arbete i respektive uppdrag startade.</a:t>
            </a:r>
          </a:p>
          <a:p>
            <a:r>
              <a:rPr lang="sv-SE" sz="1400" b="1" dirty="0" err="1">
                <a:effectLst/>
                <a:ea typeface="Calibri" panose="020F0502020204030204" pitchFamily="34" charset="0"/>
                <a:cs typeface="Times New Roman" panose="02020603050405020304" pitchFamily="18" charset="0"/>
              </a:rPr>
              <a:t>Sept</a:t>
            </a:r>
            <a:r>
              <a:rPr lang="sv-SE" sz="1400" dirty="0">
                <a:effectLst/>
                <a:ea typeface="Calibri" panose="020F0502020204030204" pitchFamily="34" charset="0"/>
                <a:cs typeface="Times New Roman" panose="02020603050405020304" pitchFamily="18" charset="0"/>
              </a:rPr>
              <a:t>; Första rapport om arbetsläget till styrelsen.</a:t>
            </a:r>
          </a:p>
          <a:p>
            <a:r>
              <a:rPr lang="sv-SE" sz="1400" b="1" dirty="0">
                <a:effectLst/>
                <a:ea typeface="Calibri" panose="020F0502020204030204" pitchFamily="34" charset="0"/>
                <a:cs typeface="Times New Roman" panose="02020603050405020304" pitchFamily="18" charset="0"/>
              </a:rPr>
              <a:t>Okt</a:t>
            </a:r>
            <a:r>
              <a:rPr lang="sv-SE" sz="1400" dirty="0">
                <a:effectLst/>
                <a:ea typeface="Calibri" panose="020F0502020204030204" pitchFamily="34" charset="0"/>
                <a:cs typeface="Times New Roman" panose="02020603050405020304" pitchFamily="18" charset="0"/>
              </a:rPr>
              <a:t>; Information på Distriktens Höstmöten.</a:t>
            </a:r>
          </a:p>
          <a:p>
            <a:r>
              <a:rPr lang="sv-SE" sz="1400" b="1" dirty="0">
                <a:effectLst/>
                <a:ea typeface="Calibri" panose="020F0502020204030204" pitchFamily="34" charset="0"/>
                <a:cs typeface="Times New Roman" panose="02020603050405020304" pitchFamily="18" charset="0"/>
              </a:rPr>
              <a:t>Nov</a:t>
            </a:r>
            <a:r>
              <a:rPr lang="sv-SE" sz="1400" dirty="0">
                <a:effectLst/>
                <a:ea typeface="Calibri" panose="020F0502020204030204" pitchFamily="34" charset="0"/>
                <a:cs typeface="Times New Roman" panose="02020603050405020304" pitchFamily="18" charset="0"/>
              </a:rPr>
              <a:t>; Information och dialog på Friidrottens Höstkonferens</a:t>
            </a:r>
          </a:p>
          <a:p>
            <a:r>
              <a:rPr lang="sv-SE" sz="1400" b="1" dirty="0">
                <a:effectLst/>
                <a:ea typeface="Calibri" panose="020F0502020204030204" pitchFamily="34" charset="0"/>
                <a:cs typeface="Times New Roman" panose="02020603050405020304" pitchFamily="18" charset="0"/>
              </a:rPr>
              <a:t>Jan 2024</a:t>
            </a:r>
            <a:r>
              <a:rPr lang="sv-SE" sz="1400" dirty="0">
                <a:effectLst/>
                <a:ea typeface="Calibri" panose="020F0502020204030204" pitchFamily="34" charset="0"/>
                <a:cs typeface="Times New Roman" panose="02020603050405020304" pitchFamily="18" charset="0"/>
              </a:rPr>
              <a:t>; Styrelsen beslutar om nya förslag/svar inför Förbundsårsmötet. Obs, gäller ej motionen om Elitstöd som skall rapporteras senast 15/11 2023</a:t>
            </a:r>
          </a:p>
          <a:p>
            <a:r>
              <a:rPr lang="sv-SE" sz="1400" b="1" dirty="0">
                <a:effectLst/>
                <a:ea typeface="Calibri" panose="020F0502020204030204" pitchFamily="34" charset="0"/>
                <a:cs typeface="Times New Roman" panose="02020603050405020304" pitchFamily="18" charset="0"/>
              </a:rPr>
              <a:t>23-24 mars 2024</a:t>
            </a:r>
            <a:r>
              <a:rPr lang="sv-SE" sz="1400" dirty="0">
                <a:effectLst/>
                <a:ea typeface="Calibri" panose="020F0502020204030204" pitchFamily="34" charset="0"/>
                <a:cs typeface="Times New Roman" panose="02020603050405020304" pitchFamily="18" charset="0"/>
              </a:rPr>
              <a:t>; Förbundsårsmötet i Uddevalla.</a:t>
            </a:r>
          </a:p>
          <a:p>
            <a:pPr marL="0" indent="0">
              <a:buNone/>
            </a:pPr>
            <a:endParaRPr lang="sv-SE" dirty="0"/>
          </a:p>
        </p:txBody>
      </p:sp>
      <p:sp>
        <p:nvSpPr>
          <p:cNvPr id="4" name="Platshållare för datum 3">
            <a:extLst>
              <a:ext uri="{FF2B5EF4-FFF2-40B4-BE49-F238E27FC236}">
                <a16:creationId xmlns:a16="http://schemas.microsoft.com/office/drawing/2014/main" id="{DBCBFF1E-0F87-64EF-ABA5-C96688C34A56}"/>
              </a:ext>
            </a:extLst>
          </p:cNvPr>
          <p:cNvSpPr>
            <a:spLocks noGrp="1"/>
          </p:cNvSpPr>
          <p:nvPr>
            <p:ph type="dt" sz="half" idx="10"/>
          </p:nvPr>
        </p:nvSpPr>
        <p:spPr/>
        <p:txBody>
          <a:bodyPr/>
          <a:lstStyle/>
          <a:p>
            <a:fld id="{4BCC1396-EDD9-4C27-B8F2-EB02B51CD38B}" type="datetime1">
              <a:rPr lang="sv-SE" smtClean="0"/>
              <a:t>2023-10-16</a:t>
            </a:fld>
            <a:endParaRPr lang="sv-SE"/>
          </a:p>
        </p:txBody>
      </p:sp>
      <p:sp>
        <p:nvSpPr>
          <p:cNvPr id="5" name="Platshållare för sidfot 4">
            <a:extLst>
              <a:ext uri="{FF2B5EF4-FFF2-40B4-BE49-F238E27FC236}">
                <a16:creationId xmlns:a16="http://schemas.microsoft.com/office/drawing/2014/main" id="{EF12443C-0AFA-A5DB-C1F3-08D9D7D875FE}"/>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063DB027-2D93-D8AC-EBE0-DB740CB4C9EF}"/>
              </a:ext>
            </a:extLst>
          </p:cNvPr>
          <p:cNvSpPr>
            <a:spLocks noGrp="1"/>
          </p:cNvSpPr>
          <p:nvPr>
            <p:ph type="sldNum" sz="quarter" idx="12"/>
          </p:nvPr>
        </p:nvSpPr>
        <p:spPr/>
        <p:txBody>
          <a:bodyPr/>
          <a:lstStyle/>
          <a:p>
            <a:fld id="{73D836DD-8858-4EE8-AC0A-01755F89DC16}" type="slidenum">
              <a:rPr lang="sv-SE" smtClean="0"/>
              <a:t>10</a:t>
            </a:fld>
            <a:endParaRPr lang="sv-SE"/>
          </a:p>
        </p:txBody>
      </p:sp>
    </p:spTree>
    <p:extLst>
      <p:ext uri="{BB962C8B-B14F-4D97-AF65-F5344CB8AC3E}">
        <p14:creationId xmlns:p14="http://schemas.microsoft.com/office/powerpoint/2010/main" val="296955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061D1A0-7554-6BF6-2016-082724E65D89}"/>
              </a:ext>
            </a:extLst>
          </p:cNvPr>
          <p:cNvSpPr>
            <a:spLocks noGrp="1"/>
          </p:cNvSpPr>
          <p:nvPr>
            <p:ph type="dt" sz="half" idx="10"/>
          </p:nvPr>
        </p:nvSpPr>
        <p:spPr/>
        <p:txBody>
          <a:bodyPr/>
          <a:lstStyle/>
          <a:p>
            <a:fld id="{A3EC6A66-7F18-4926-8FD9-DAF89EE68EC7}" type="datetime1">
              <a:rPr lang="sv-SE" smtClean="0"/>
              <a:t>2023-10-16</a:t>
            </a:fld>
            <a:endParaRPr lang="sv-SE"/>
          </a:p>
        </p:txBody>
      </p:sp>
      <p:sp>
        <p:nvSpPr>
          <p:cNvPr id="3" name="Platshållare för sidfot 2">
            <a:extLst>
              <a:ext uri="{FF2B5EF4-FFF2-40B4-BE49-F238E27FC236}">
                <a16:creationId xmlns:a16="http://schemas.microsoft.com/office/drawing/2014/main" id="{D1192410-B587-697F-B15A-73DC651F058D}"/>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CC65B316-6414-F173-43C4-468992164BD2}"/>
              </a:ext>
            </a:extLst>
          </p:cNvPr>
          <p:cNvSpPr>
            <a:spLocks noGrp="1"/>
          </p:cNvSpPr>
          <p:nvPr>
            <p:ph type="sldNum" sz="quarter" idx="12"/>
          </p:nvPr>
        </p:nvSpPr>
        <p:spPr/>
        <p:txBody>
          <a:bodyPr/>
          <a:lstStyle/>
          <a:p>
            <a:fld id="{73D836DD-8858-4EE8-AC0A-01755F89DC16}" type="slidenum">
              <a:rPr lang="sv-SE" smtClean="0"/>
              <a:t>11</a:t>
            </a:fld>
            <a:endParaRPr lang="sv-SE"/>
          </a:p>
        </p:txBody>
      </p:sp>
      <p:pic>
        <p:nvPicPr>
          <p:cNvPr id="6" name="Bildobjekt 5" descr="En bild som visar person, utomhus, klädsel, Människoansikte&#10;&#10;Automatiskt genererad beskrivning">
            <a:extLst>
              <a:ext uri="{FF2B5EF4-FFF2-40B4-BE49-F238E27FC236}">
                <a16:creationId xmlns:a16="http://schemas.microsoft.com/office/drawing/2014/main" id="{1C06AB81-976E-077F-A2D8-7656995543BF}"/>
              </a:ext>
            </a:extLst>
          </p:cNvPr>
          <p:cNvPicPr>
            <a:picLocks noChangeAspect="1"/>
          </p:cNvPicPr>
          <p:nvPr/>
        </p:nvPicPr>
        <p:blipFill rotWithShape="1">
          <a:blip r:embed="rId3">
            <a:extLst>
              <a:ext uri="{28A0092B-C50C-407E-A947-70E740481C1C}">
                <a14:useLocalDpi xmlns:a14="http://schemas.microsoft.com/office/drawing/2010/main" val="0"/>
              </a:ext>
            </a:extLst>
          </a:blip>
          <a:srcRect t="6048" b="9636"/>
          <a:stretch/>
        </p:blipFill>
        <p:spPr>
          <a:xfrm>
            <a:off x="-2360" y="0"/>
            <a:ext cx="12194359" cy="6858000"/>
          </a:xfrm>
          <a:prstGeom prst="rect">
            <a:avLst/>
          </a:prstGeom>
        </p:spPr>
      </p:pic>
    </p:spTree>
    <p:extLst>
      <p:ext uri="{BB962C8B-B14F-4D97-AF65-F5344CB8AC3E}">
        <p14:creationId xmlns:p14="http://schemas.microsoft.com/office/powerpoint/2010/main" val="61258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FEE6D2-07ED-D995-2B46-74A255002C94}"/>
              </a:ext>
            </a:extLst>
          </p:cNvPr>
          <p:cNvSpPr>
            <a:spLocks noGrp="1"/>
          </p:cNvSpPr>
          <p:nvPr>
            <p:ph type="title"/>
          </p:nvPr>
        </p:nvSpPr>
        <p:spPr/>
        <p:txBody>
          <a:bodyPr/>
          <a:lstStyle/>
          <a:p>
            <a:r>
              <a:rPr lang="sv-SE" dirty="0"/>
              <a:t>Återremisser och uppdrag från FÅM 2023</a:t>
            </a:r>
          </a:p>
        </p:txBody>
      </p:sp>
      <p:sp>
        <p:nvSpPr>
          <p:cNvPr id="3" name="Platshållare för innehåll 2">
            <a:extLst>
              <a:ext uri="{FF2B5EF4-FFF2-40B4-BE49-F238E27FC236}">
                <a16:creationId xmlns:a16="http://schemas.microsoft.com/office/drawing/2014/main" id="{B3C93A1F-2011-B414-0379-DBCCFFD3EDA5}"/>
              </a:ext>
            </a:extLst>
          </p:cNvPr>
          <p:cNvSpPr>
            <a:spLocks noGrp="1"/>
          </p:cNvSpPr>
          <p:nvPr>
            <p:ph idx="1"/>
          </p:nvPr>
        </p:nvSpPr>
        <p:spPr/>
        <p:txBody>
          <a:bodyPr/>
          <a:lstStyle/>
          <a:p>
            <a:r>
              <a:rPr lang="sv-SE" sz="1600" dirty="0"/>
              <a:t>Ny Mästerskapsstruktur för ungdomar och juniorer (</a:t>
            </a:r>
            <a:r>
              <a:rPr lang="sv-SE" sz="1600" dirty="0">
                <a:effectLst/>
                <a:ea typeface="Calibri" panose="020F0502020204030204" pitchFamily="34" charset="0"/>
                <a:cs typeface="Times New Roman" panose="02020603050405020304" pitchFamily="18" charset="0"/>
              </a:rPr>
              <a:t>Berndt Andersson)</a:t>
            </a:r>
            <a:endParaRPr lang="sv-SE" sz="1600" dirty="0"/>
          </a:p>
          <a:p>
            <a:r>
              <a:rPr lang="sv-SE" sz="1600" dirty="0"/>
              <a:t>Åldersgräns för deltagande vid senior-SM (</a:t>
            </a:r>
            <a:r>
              <a:rPr lang="sv-SE" sz="1600" dirty="0">
                <a:effectLst/>
                <a:ea typeface="Calibri" panose="020F0502020204030204" pitchFamily="34" charset="0"/>
                <a:cs typeface="Calibri" panose="020F0502020204030204" pitchFamily="34" charset="0"/>
              </a:rPr>
              <a:t>Axel Lönnqvist)</a:t>
            </a:r>
            <a:endParaRPr lang="sv-SE" sz="1600" dirty="0"/>
          </a:p>
          <a:p>
            <a:r>
              <a:rPr lang="sv-SE" sz="1600" dirty="0"/>
              <a:t>Allmän stadgeöversyn (</a:t>
            </a:r>
            <a:r>
              <a:rPr lang="sv-SE" sz="1600" dirty="0">
                <a:effectLst/>
                <a:ea typeface="Calibri" panose="020F0502020204030204" pitchFamily="34" charset="0"/>
                <a:cs typeface="Times New Roman" panose="02020603050405020304" pitchFamily="18" charset="0"/>
              </a:rPr>
              <a:t>Stephan Hammar)</a:t>
            </a:r>
            <a:endParaRPr lang="sv-SE" sz="1600" dirty="0"/>
          </a:p>
          <a:p>
            <a:r>
              <a:rPr lang="sv-SE" sz="1600" dirty="0"/>
              <a:t>Förstärkt samverkan mellan SDF och SFIF Elitmiljöer (</a:t>
            </a:r>
            <a:r>
              <a:rPr lang="sv-SE" sz="1600" dirty="0">
                <a:effectLst/>
                <a:ea typeface="Calibri" panose="020F0502020204030204" pitchFamily="34" charset="0"/>
                <a:cs typeface="Times New Roman" panose="02020603050405020304" pitchFamily="18" charset="0"/>
              </a:rPr>
              <a:t>Ulrika Granfors Wellemets)</a:t>
            </a:r>
            <a:endParaRPr lang="sv-SE" sz="1600" dirty="0"/>
          </a:p>
          <a:p>
            <a:r>
              <a:rPr lang="sv-SE" sz="1600" dirty="0"/>
              <a:t>Stöd till elitaktiva och tränare (</a:t>
            </a:r>
            <a:r>
              <a:rPr lang="sv-SE" sz="1600" dirty="0">
                <a:solidFill>
                  <a:srgbClr val="000000"/>
                </a:solidFill>
                <a:effectLst/>
                <a:ea typeface="Calibri" panose="020F0502020204030204" pitchFamily="34" charset="0"/>
                <a:cs typeface="Calibri" panose="020F0502020204030204" pitchFamily="34" charset="0"/>
              </a:rPr>
              <a:t>Caroline Gedin/Johan Storåkers)</a:t>
            </a:r>
            <a:endParaRPr lang="sv-SE" dirty="0"/>
          </a:p>
        </p:txBody>
      </p:sp>
      <p:sp>
        <p:nvSpPr>
          <p:cNvPr id="4" name="Platshållare för datum 3">
            <a:extLst>
              <a:ext uri="{FF2B5EF4-FFF2-40B4-BE49-F238E27FC236}">
                <a16:creationId xmlns:a16="http://schemas.microsoft.com/office/drawing/2014/main" id="{5C43C438-657A-C5CE-177A-37255C26AEFB}"/>
              </a:ext>
            </a:extLst>
          </p:cNvPr>
          <p:cNvSpPr>
            <a:spLocks noGrp="1"/>
          </p:cNvSpPr>
          <p:nvPr>
            <p:ph type="dt" sz="half" idx="10"/>
          </p:nvPr>
        </p:nvSpPr>
        <p:spPr/>
        <p:txBody>
          <a:bodyPr/>
          <a:lstStyle/>
          <a:p>
            <a:fld id="{4BCC1396-EDD9-4C27-B8F2-EB02B51CD38B}" type="datetime1">
              <a:rPr lang="sv-SE" smtClean="0"/>
              <a:t>2023-10-16</a:t>
            </a:fld>
            <a:endParaRPr lang="sv-SE"/>
          </a:p>
        </p:txBody>
      </p:sp>
      <p:sp>
        <p:nvSpPr>
          <p:cNvPr id="5" name="Platshållare för sidfot 4">
            <a:extLst>
              <a:ext uri="{FF2B5EF4-FFF2-40B4-BE49-F238E27FC236}">
                <a16:creationId xmlns:a16="http://schemas.microsoft.com/office/drawing/2014/main" id="{FAEC612D-D8B8-4D01-8252-87070B9B7871}"/>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43F1D385-02D5-15F4-FBC5-01A1C565678D}"/>
              </a:ext>
            </a:extLst>
          </p:cNvPr>
          <p:cNvSpPr>
            <a:spLocks noGrp="1"/>
          </p:cNvSpPr>
          <p:nvPr>
            <p:ph type="sldNum" sz="quarter" idx="12"/>
          </p:nvPr>
        </p:nvSpPr>
        <p:spPr/>
        <p:txBody>
          <a:bodyPr/>
          <a:lstStyle/>
          <a:p>
            <a:fld id="{73D836DD-8858-4EE8-AC0A-01755F89DC16}" type="slidenum">
              <a:rPr lang="sv-SE" smtClean="0"/>
              <a:t>12</a:t>
            </a:fld>
            <a:endParaRPr lang="sv-SE"/>
          </a:p>
        </p:txBody>
      </p:sp>
    </p:spTree>
    <p:extLst>
      <p:ext uri="{BB962C8B-B14F-4D97-AF65-F5344CB8AC3E}">
        <p14:creationId xmlns:p14="http://schemas.microsoft.com/office/powerpoint/2010/main" val="3682472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03F589-6411-1E31-44AC-FCA4AD68351A}"/>
              </a:ext>
            </a:extLst>
          </p:cNvPr>
          <p:cNvSpPr>
            <a:spLocks noGrp="1"/>
          </p:cNvSpPr>
          <p:nvPr>
            <p:ph type="ctrTitle"/>
          </p:nvPr>
        </p:nvSpPr>
        <p:spPr>
          <a:xfrm>
            <a:off x="1149532" y="1663337"/>
            <a:ext cx="6792685" cy="2619295"/>
          </a:xfrm>
        </p:spPr>
        <p:txBody>
          <a:bodyPr/>
          <a:lstStyle/>
          <a:p>
            <a:r>
              <a:rPr lang="sv-SE" dirty="0"/>
              <a:t>INFÖR </a:t>
            </a:r>
            <a:r>
              <a:rPr lang="sv-SE" dirty="0" err="1"/>
              <a:t>FörbundsårsmöteT</a:t>
            </a:r>
            <a:r>
              <a:rPr lang="sv-SE" dirty="0"/>
              <a:t> 2024</a:t>
            </a:r>
          </a:p>
        </p:txBody>
      </p:sp>
      <p:sp>
        <p:nvSpPr>
          <p:cNvPr id="4" name="Platshållare för datum 3">
            <a:extLst>
              <a:ext uri="{FF2B5EF4-FFF2-40B4-BE49-F238E27FC236}">
                <a16:creationId xmlns:a16="http://schemas.microsoft.com/office/drawing/2014/main" id="{A00CFA88-DF79-F093-CC64-601729C4C0E0}"/>
              </a:ext>
            </a:extLst>
          </p:cNvPr>
          <p:cNvSpPr>
            <a:spLocks noGrp="1"/>
          </p:cNvSpPr>
          <p:nvPr>
            <p:ph type="dt" sz="half" idx="10"/>
          </p:nvPr>
        </p:nvSpPr>
        <p:spPr/>
        <p:txBody>
          <a:bodyPr/>
          <a:lstStyle/>
          <a:p>
            <a:fld id="{4D31D371-1242-4B8F-ACA6-2D10234A0A62}" type="datetime1">
              <a:rPr lang="sv-SE" smtClean="0"/>
              <a:t>2023-10-16</a:t>
            </a:fld>
            <a:endParaRPr lang="sv-SE"/>
          </a:p>
        </p:txBody>
      </p:sp>
    </p:spTree>
    <p:extLst>
      <p:ext uri="{BB962C8B-B14F-4D97-AF65-F5344CB8AC3E}">
        <p14:creationId xmlns:p14="http://schemas.microsoft.com/office/powerpoint/2010/main" val="55854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4A4C7E-1527-41C5-A294-5303822212E7}"/>
              </a:ext>
            </a:extLst>
          </p:cNvPr>
          <p:cNvSpPr>
            <a:spLocks noGrp="1"/>
          </p:cNvSpPr>
          <p:nvPr>
            <p:ph type="title"/>
          </p:nvPr>
        </p:nvSpPr>
        <p:spPr>
          <a:xfrm>
            <a:off x="1286933" y="1331723"/>
            <a:ext cx="7882467" cy="805499"/>
          </a:xfrm>
        </p:spPr>
        <p:txBody>
          <a:bodyPr/>
          <a:lstStyle/>
          <a:p>
            <a:r>
              <a:rPr lang="sv-SE" dirty="0"/>
              <a:t>Tidsplan</a:t>
            </a:r>
          </a:p>
        </p:txBody>
      </p:sp>
      <p:sp>
        <p:nvSpPr>
          <p:cNvPr id="3" name="Platshållare för innehåll 2">
            <a:extLst>
              <a:ext uri="{FF2B5EF4-FFF2-40B4-BE49-F238E27FC236}">
                <a16:creationId xmlns:a16="http://schemas.microsoft.com/office/drawing/2014/main" id="{660E2474-2434-01E9-DA1F-0A52F7C9D1C5}"/>
              </a:ext>
            </a:extLst>
          </p:cNvPr>
          <p:cNvSpPr>
            <a:spLocks noGrp="1"/>
          </p:cNvSpPr>
          <p:nvPr>
            <p:ph idx="1"/>
          </p:nvPr>
        </p:nvSpPr>
        <p:spPr>
          <a:xfrm>
            <a:off x="1286933" y="1734472"/>
            <a:ext cx="4809068" cy="4465243"/>
          </a:xfrm>
        </p:spPr>
        <p:txBody>
          <a:bodyPr/>
          <a:lstStyle/>
          <a:p>
            <a:pPr marL="0" indent="0">
              <a:spcBef>
                <a:spcPts val="0"/>
              </a:spcBef>
              <a:buNone/>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400" b="1" dirty="0">
                <a:effectLst/>
                <a:ea typeface="Calibri" panose="020F0502020204030204" pitchFamily="34" charset="0"/>
                <a:cs typeface="Times New Roman" panose="02020603050405020304" pitchFamily="18" charset="0"/>
              </a:rPr>
              <a:t>Oktober</a:t>
            </a:r>
            <a:r>
              <a:rPr lang="sv-SE" sz="1400" dirty="0">
                <a:effectLst/>
                <a:ea typeface="Calibri" panose="020F0502020204030204" pitchFamily="34" charset="0"/>
                <a:cs typeface="Times New Roman" panose="02020603050405020304" pitchFamily="18" charset="0"/>
              </a:rPr>
              <a:t>	SDF höstmöten </a:t>
            </a:r>
          </a:p>
          <a:p>
            <a:r>
              <a:rPr lang="sv-SE" sz="1400" b="1" dirty="0">
                <a:effectLst/>
                <a:ea typeface="Calibri" panose="020F0502020204030204" pitchFamily="34" charset="0"/>
                <a:cs typeface="Times New Roman" panose="02020603050405020304" pitchFamily="18" charset="0"/>
              </a:rPr>
              <a:t>11-12 nov</a:t>
            </a:r>
            <a:r>
              <a:rPr lang="sv-SE" sz="1400" dirty="0">
                <a:effectLst/>
                <a:ea typeface="Calibri" panose="020F0502020204030204" pitchFamily="34" charset="0"/>
                <a:cs typeface="Times New Roman" panose="02020603050405020304" pitchFamily="18" charset="0"/>
              </a:rPr>
              <a:t>	Friidrottens Höstkonferens i 			Stockholm med representanter    		från SDF, styrelsen, kommittéer, 			kansli med flera. Information 			och dialog om eventuella 			styrelseförslag men också om 			motioner.</a:t>
            </a:r>
          </a:p>
          <a:p>
            <a:r>
              <a:rPr lang="sv-SE" sz="1400" b="1" dirty="0">
                <a:effectLst/>
                <a:ea typeface="Calibri" panose="020F0502020204030204" pitchFamily="34" charset="0"/>
                <a:cs typeface="Times New Roman" panose="02020603050405020304" pitchFamily="18" charset="0"/>
              </a:rPr>
              <a:t>15 jan</a:t>
            </a:r>
            <a:r>
              <a:rPr lang="sv-SE" sz="1400" dirty="0">
                <a:effectLst/>
                <a:ea typeface="Calibri" panose="020F0502020204030204" pitchFamily="34" charset="0"/>
                <a:cs typeface="Times New Roman" panose="02020603050405020304" pitchFamily="18" charset="0"/>
              </a:rPr>
              <a:t>	Sista dag att lämna in motion 			inför Förbundsårsmötet</a:t>
            </a:r>
          </a:p>
          <a:p>
            <a:r>
              <a:rPr lang="sv-SE" sz="1400" b="1" dirty="0">
                <a:effectLst/>
                <a:ea typeface="Calibri" panose="020F0502020204030204" pitchFamily="34" charset="0"/>
                <a:cs typeface="Times New Roman" panose="02020603050405020304" pitchFamily="18" charset="0"/>
              </a:rPr>
              <a:t>24 jan</a:t>
            </a:r>
            <a:r>
              <a:rPr lang="sv-SE" sz="1400" dirty="0">
                <a:effectLst/>
                <a:ea typeface="Calibri" panose="020F0502020204030204" pitchFamily="34" charset="0"/>
                <a:cs typeface="Times New Roman" panose="02020603050405020304" pitchFamily="18" charset="0"/>
              </a:rPr>
              <a:t>	Styrelsemöte där hanterar och 			bereder svar på motioner och 			egna förslag</a:t>
            </a:r>
          </a:p>
          <a:p>
            <a:pPr marL="0" indent="0">
              <a:buNone/>
            </a:pPr>
            <a:endParaRPr lang="sv-SE" dirty="0"/>
          </a:p>
        </p:txBody>
      </p:sp>
      <p:sp>
        <p:nvSpPr>
          <p:cNvPr id="4" name="Platshållare för datum 3">
            <a:extLst>
              <a:ext uri="{FF2B5EF4-FFF2-40B4-BE49-F238E27FC236}">
                <a16:creationId xmlns:a16="http://schemas.microsoft.com/office/drawing/2014/main" id="{6937F5E3-C811-E1AC-8C77-6229F23DFFDF}"/>
              </a:ext>
            </a:extLst>
          </p:cNvPr>
          <p:cNvSpPr>
            <a:spLocks noGrp="1"/>
          </p:cNvSpPr>
          <p:nvPr>
            <p:ph type="dt" sz="half" idx="10"/>
          </p:nvPr>
        </p:nvSpPr>
        <p:spPr/>
        <p:txBody>
          <a:bodyPr/>
          <a:lstStyle/>
          <a:p>
            <a:fld id="{4BCC1396-EDD9-4C27-B8F2-EB02B51CD38B}" type="datetime1">
              <a:rPr lang="sv-SE" smtClean="0"/>
              <a:t>2023-10-16</a:t>
            </a:fld>
            <a:endParaRPr lang="sv-SE"/>
          </a:p>
        </p:txBody>
      </p:sp>
      <p:sp>
        <p:nvSpPr>
          <p:cNvPr id="5" name="Platshållare för sidfot 4">
            <a:extLst>
              <a:ext uri="{FF2B5EF4-FFF2-40B4-BE49-F238E27FC236}">
                <a16:creationId xmlns:a16="http://schemas.microsoft.com/office/drawing/2014/main" id="{162AD072-34C9-CE4A-3F4C-193798222746}"/>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A9E26E5A-2802-AD4D-EADB-C4FDF38C53D0}"/>
              </a:ext>
            </a:extLst>
          </p:cNvPr>
          <p:cNvSpPr>
            <a:spLocks noGrp="1"/>
          </p:cNvSpPr>
          <p:nvPr>
            <p:ph type="sldNum" sz="quarter" idx="12"/>
          </p:nvPr>
        </p:nvSpPr>
        <p:spPr/>
        <p:txBody>
          <a:bodyPr/>
          <a:lstStyle/>
          <a:p>
            <a:fld id="{73D836DD-8858-4EE8-AC0A-01755F89DC16}" type="slidenum">
              <a:rPr lang="sv-SE" smtClean="0"/>
              <a:t>14</a:t>
            </a:fld>
            <a:endParaRPr lang="sv-SE"/>
          </a:p>
        </p:txBody>
      </p:sp>
      <p:sp>
        <p:nvSpPr>
          <p:cNvPr id="7" name="textruta 6">
            <a:extLst>
              <a:ext uri="{FF2B5EF4-FFF2-40B4-BE49-F238E27FC236}">
                <a16:creationId xmlns:a16="http://schemas.microsoft.com/office/drawing/2014/main" id="{AFA80159-48F3-BD81-A708-26285A89FADF}"/>
              </a:ext>
            </a:extLst>
          </p:cNvPr>
          <p:cNvSpPr txBox="1"/>
          <p:nvPr/>
        </p:nvSpPr>
        <p:spPr>
          <a:xfrm>
            <a:off x="6533003" y="2280491"/>
            <a:ext cx="4809068" cy="3765133"/>
          </a:xfrm>
          <a:prstGeom prst="rect">
            <a:avLst/>
          </a:prstGeom>
          <a:noFill/>
        </p:spPr>
        <p:txBody>
          <a:bodyPr wrap="square" rtlCol="0">
            <a:spAutoFit/>
          </a:bodyPr>
          <a:lstStyle/>
          <a:p>
            <a:pPr>
              <a:spcBef>
                <a:spcPts val="2000"/>
              </a:spcBef>
            </a:pPr>
            <a:r>
              <a:rPr lang="sv-SE" sz="1400" b="1" dirty="0">
                <a:effectLst/>
                <a:ea typeface="Calibri" panose="020F0502020204030204" pitchFamily="34" charset="0"/>
                <a:cs typeface="Times New Roman" panose="02020603050405020304" pitchFamily="18" charset="0"/>
              </a:rPr>
              <a:t>31 jan</a:t>
            </a:r>
            <a:r>
              <a:rPr lang="sv-SE" sz="1400" dirty="0">
                <a:effectLst/>
                <a:ea typeface="Calibri" panose="020F0502020204030204" pitchFamily="34" charset="0"/>
                <a:cs typeface="Times New Roman" panose="02020603050405020304" pitchFamily="18" charset="0"/>
              </a:rPr>
              <a:t>	Sista dag att nominera kandidater till 	Valberedningen.</a:t>
            </a:r>
            <a:endParaRPr lang="sv-SE" sz="1400" b="1" dirty="0">
              <a:effectLst/>
              <a:ea typeface="Calibri" panose="020F0502020204030204" pitchFamily="34" charset="0"/>
              <a:cs typeface="Times New Roman" panose="02020603050405020304" pitchFamily="18" charset="0"/>
            </a:endParaRPr>
          </a:p>
          <a:p>
            <a:pPr>
              <a:spcBef>
                <a:spcPts val="2000"/>
              </a:spcBef>
            </a:pPr>
            <a:r>
              <a:rPr lang="sv-SE" sz="1400" b="1" dirty="0">
                <a:effectLst/>
                <a:ea typeface="Calibri" panose="020F0502020204030204" pitchFamily="34" charset="0"/>
                <a:cs typeface="Times New Roman" panose="02020603050405020304" pitchFamily="18" charset="0"/>
              </a:rPr>
              <a:t>20 feb</a:t>
            </a:r>
            <a:r>
              <a:rPr lang="sv-SE" sz="1400" dirty="0">
                <a:effectLst/>
                <a:ea typeface="Calibri" panose="020F0502020204030204" pitchFamily="34" charset="0"/>
                <a:cs typeface="Times New Roman" panose="02020603050405020304" pitchFamily="18" charset="0"/>
              </a:rPr>
              <a:t>	Samtliga styrelseförslag och styrelsens svar 	på motioner 			kungörs.</a:t>
            </a:r>
          </a:p>
          <a:p>
            <a:pPr>
              <a:spcBef>
                <a:spcPts val="2000"/>
              </a:spcBef>
            </a:pPr>
            <a:r>
              <a:rPr lang="sv-SE" sz="1400" b="1" dirty="0">
                <a:effectLst/>
                <a:ea typeface="Calibri" panose="020F0502020204030204" pitchFamily="34" charset="0"/>
                <a:cs typeface="Times New Roman" panose="02020603050405020304" pitchFamily="18" charset="0"/>
              </a:rPr>
              <a:t>Feb-mars</a:t>
            </a:r>
            <a:r>
              <a:rPr lang="sv-SE" sz="1400" dirty="0">
                <a:effectLst/>
                <a:ea typeface="Calibri" panose="020F0502020204030204" pitchFamily="34" charset="0"/>
                <a:cs typeface="Times New Roman" panose="02020603050405020304" pitchFamily="18" charset="0"/>
              </a:rPr>
              <a:t>	</a:t>
            </a:r>
            <a:r>
              <a:rPr lang="sv-SE" sz="1400" dirty="0" err="1">
                <a:effectLst/>
                <a:ea typeface="Calibri" panose="020F0502020204030204" pitchFamily="34" charset="0"/>
                <a:cs typeface="Times New Roman" panose="02020603050405020304" pitchFamily="18" charset="0"/>
              </a:rPr>
              <a:t>SDF;s</a:t>
            </a:r>
            <a:r>
              <a:rPr lang="sv-SE" sz="1400" dirty="0">
                <a:effectLst/>
                <a:ea typeface="Calibri" panose="020F0502020204030204" pitchFamily="34" charset="0"/>
                <a:cs typeface="Times New Roman" panose="02020603050405020304" pitchFamily="18" charset="0"/>
              </a:rPr>
              <a:t> årsmöten med möjlighet att 	välja/utse representanter 			till FÅM </a:t>
            </a:r>
          </a:p>
          <a:p>
            <a:pPr>
              <a:spcBef>
                <a:spcPts val="2000"/>
              </a:spcBef>
            </a:pPr>
            <a:r>
              <a:rPr lang="sv-SE" sz="1400" b="1" dirty="0">
                <a:effectLst/>
                <a:ea typeface="Calibri" panose="020F0502020204030204" pitchFamily="34" charset="0"/>
                <a:cs typeface="Times New Roman" panose="02020603050405020304" pitchFamily="18" charset="0"/>
              </a:rPr>
              <a:t>Mars	</a:t>
            </a:r>
            <a:r>
              <a:rPr lang="sv-SE" sz="1400" dirty="0" err="1">
                <a:effectLst/>
                <a:ea typeface="Calibri" panose="020F0502020204030204" pitchFamily="34" charset="0"/>
                <a:cs typeface="Times New Roman" panose="02020603050405020304" pitchFamily="18" charset="0"/>
              </a:rPr>
              <a:t>Webinarier</a:t>
            </a:r>
            <a:r>
              <a:rPr lang="sv-SE" sz="1400" dirty="0">
                <a:effectLst/>
                <a:ea typeface="Calibri" panose="020F0502020204030204" pitchFamily="34" charset="0"/>
                <a:cs typeface="Times New Roman" panose="02020603050405020304" pitchFamily="18" charset="0"/>
              </a:rPr>
              <a:t> om motioner och 		styrelseförslag</a:t>
            </a:r>
          </a:p>
          <a:p>
            <a:pPr>
              <a:spcBef>
                <a:spcPts val="2000"/>
              </a:spcBef>
            </a:pPr>
            <a:r>
              <a:rPr lang="sv-SE" sz="1400" b="1" dirty="0">
                <a:effectLst/>
                <a:ea typeface="Calibri" panose="020F0502020204030204" pitchFamily="34" charset="0"/>
                <a:cs typeface="Times New Roman" panose="02020603050405020304" pitchFamily="18" charset="0"/>
              </a:rPr>
              <a:t>23-24 </a:t>
            </a:r>
            <a:r>
              <a:rPr lang="sv-SE" sz="1400" b="1" dirty="0" err="1">
                <a:effectLst/>
                <a:ea typeface="Calibri" panose="020F0502020204030204" pitchFamily="34" charset="0"/>
                <a:cs typeface="Times New Roman" panose="02020603050405020304" pitchFamily="18" charset="0"/>
              </a:rPr>
              <a:t>mars</a:t>
            </a:r>
            <a:r>
              <a:rPr lang="sv-SE" sz="1400" dirty="0" err="1">
                <a:effectLst/>
                <a:ea typeface="Calibri" panose="020F0502020204030204" pitchFamily="34" charset="0"/>
                <a:cs typeface="Times New Roman" panose="02020603050405020304" pitchFamily="18" charset="0"/>
              </a:rPr>
              <a:t>Förbundsårsmötet</a:t>
            </a:r>
            <a:r>
              <a:rPr lang="sv-SE" sz="1400" dirty="0">
                <a:effectLst/>
                <a:ea typeface="Calibri" panose="020F0502020204030204" pitchFamily="34" charset="0"/>
                <a:cs typeface="Times New Roman" panose="02020603050405020304" pitchFamily="18" charset="0"/>
              </a:rPr>
              <a:t> i Uddevalla</a:t>
            </a:r>
          </a:p>
          <a:p>
            <a:endParaRPr lang="sv-SE" dirty="0"/>
          </a:p>
        </p:txBody>
      </p:sp>
    </p:spTree>
    <p:extLst>
      <p:ext uri="{BB962C8B-B14F-4D97-AF65-F5344CB8AC3E}">
        <p14:creationId xmlns:p14="http://schemas.microsoft.com/office/powerpoint/2010/main" val="2986708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6B6563-9289-707B-2D65-B377CB29FC3A}"/>
              </a:ext>
            </a:extLst>
          </p:cNvPr>
          <p:cNvSpPr>
            <a:spLocks noGrp="1"/>
          </p:cNvSpPr>
          <p:nvPr>
            <p:ph type="ctrTitle"/>
          </p:nvPr>
        </p:nvSpPr>
        <p:spPr>
          <a:xfrm>
            <a:off x="1149532" y="1663338"/>
            <a:ext cx="8874144" cy="2125300"/>
          </a:xfrm>
        </p:spPr>
        <p:txBody>
          <a:bodyPr/>
          <a:lstStyle/>
          <a:p>
            <a:r>
              <a:rPr lang="sv-SE" dirty="0"/>
              <a:t>Övrig INFO från förbundskansliet</a:t>
            </a:r>
          </a:p>
        </p:txBody>
      </p:sp>
      <p:sp>
        <p:nvSpPr>
          <p:cNvPr id="3" name="Underrubrik 2">
            <a:extLst>
              <a:ext uri="{FF2B5EF4-FFF2-40B4-BE49-F238E27FC236}">
                <a16:creationId xmlns:a16="http://schemas.microsoft.com/office/drawing/2014/main" id="{C0589D89-1E69-3055-095B-4382CF5AC1A2}"/>
              </a:ext>
            </a:extLst>
          </p:cNvPr>
          <p:cNvSpPr>
            <a:spLocks noGrp="1"/>
          </p:cNvSpPr>
          <p:nvPr>
            <p:ph type="subTitle" idx="1"/>
          </p:nvPr>
        </p:nvSpPr>
        <p:spPr/>
        <p:txBody>
          <a:bodyPr/>
          <a:lstStyle/>
          <a:p>
            <a:r>
              <a:rPr lang="sv-SE" dirty="0"/>
              <a:t>Utbildningsplattform, ledarsatsning och Veteran-VM 2024</a:t>
            </a:r>
          </a:p>
        </p:txBody>
      </p:sp>
      <p:sp>
        <p:nvSpPr>
          <p:cNvPr id="4" name="Platshållare för datum 3">
            <a:extLst>
              <a:ext uri="{FF2B5EF4-FFF2-40B4-BE49-F238E27FC236}">
                <a16:creationId xmlns:a16="http://schemas.microsoft.com/office/drawing/2014/main" id="{DD4665ED-C664-6CF6-C6D5-450B1C719083}"/>
              </a:ext>
            </a:extLst>
          </p:cNvPr>
          <p:cNvSpPr>
            <a:spLocks noGrp="1"/>
          </p:cNvSpPr>
          <p:nvPr>
            <p:ph type="dt" sz="half" idx="10"/>
          </p:nvPr>
        </p:nvSpPr>
        <p:spPr/>
        <p:txBody>
          <a:bodyPr/>
          <a:lstStyle/>
          <a:p>
            <a:fld id="{783AD3AA-EB40-413B-97D1-8A6369D78DB5}" type="datetime1">
              <a:rPr lang="sv-SE" smtClean="0"/>
              <a:t>2023-10-16</a:t>
            </a:fld>
            <a:endParaRPr lang="sv-SE"/>
          </a:p>
        </p:txBody>
      </p:sp>
    </p:spTree>
    <p:extLst>
      <p:ext uri="{BB962C8B-B14F-4D97-AF65-F5344CB8AC3E}">
        <p14:creationId xmlns:p14="http://schemas.microsoft.com/office/powerpoint/2010/main" val="215506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F3585D-2CC8-4ACB-803E-B57A0D5FA017}"/>
              </a:ext>
            </a:extLst>
          </p:cNvPr>
          <p:cNvSpPr>
            <a:spLocks noGrp="1"/>
          </p:cNvSpPr>
          <p:nvPr>
            <p:ph type="title"/>
          </p:nvPr>
        </p:nvSpPr>
        <p:spPr>
          <a:xfrm>
            <a:off x="1286933" y="741073"/>
            <a:ext cx="7882467" cy="1325563"/>
          </a:xfrm>
        </p:spPr>
        <p:txBody>
          <a:bodyPr/>
          <a:lstStyle/>
          <a:p>
            <a:r>
              <a:rPr lang="sv-SE" dirty="0"/>
              <a:t>Utbildningsplattform</a:t>
            </a:r>
          </a:p>
        </p:txBody>
      </p:sp>
      <p:sp>
        <p:nvSpPr>
          <p:cNvPr id="3" name="Platshållare för innehåll 2">
            <a:extLst>
              <a:ext uri="{FF2B5EF4-FFF2-40B4-BE49-F238E27FC236}">
                <a16:creationId xmlns:a16="http://schemas.microsoft.com/office/drawing/2014/main" id="{6C5C6253-4146-4DFC-B265-579B32CFB79B}"/>
              </a:ext>
            </a:extLst>
          </p:cNvPr>
          <p:cNvSpPr>
            <a:spLocks noGrp="1"/>
          </p:cNvSpPr>
          <p:nvPr>
            <p:ph idx="1"/>
          </p:nvPr>
        </p:nvSpPr>
        <p:spPr>
          <a:xfrm>
            <a:off x="1286933" y="1441350"/>
            <a:ext cx="8045753" cy="4454259"/>
          </a:xfrm>
        </p:spPr>
        <p:txBody>
          <a:bodyPr/>
          <a:lstStyle/>
          <a:p>
            <a:r>
              <a:rPr lang="sv-SE" sz="1400" b="1" dirty="0"/>
              <a:t>2022: </a:t>
            </a:r>
            <a:r>
              <a:rPr lang="sv-SE" sz="1400" dirty="0"/>
              <a:t>SFIF digitaliserade utbildningen ”Friidrott för barn” (7-10 år)</a:t>
            </a:r>
          </a:p>
          <a:p>
            <a:r>
              <a:rPr lang="sv-SE" sz="1400" b="1" dirty="0"/>
              <a:t>2023: </a:t>
            </a:r>
            <a:r>
              <a:rPr lang="sv-SE" sz="1400" dirty="0"/>
              <a:t>SFIF arbetar med digitaliseringen av ”Grundträning i Friidrott” (10-12 år, 12-14 år)</a:t>
            </a:r>
          </a:p>
          <a:p>
            <a:r>
              <a:rPr lang="sv-SE" sz="1400" b="1" dirty="0"/>
              <a:t>VT 2023: </a:t>
            </a:r>
            <a:r>
              <a:rPr lang="sv-SE" sz="1400" dirty="0"/>
              <a:t>RF beslutar om ny digital utbildningsplattform att erbjuda SF: </a:t>
            </a:r>
            <a:r>
              <a:rPr lang="sv-SE" sz="1400" dirty="0" err="1"/>
              <a:t>Learnifier</a:t>
            </a:r>
            <a:endParaRPr lang="sv-SE" sz="1400" dirty="0"/>
          </a:p>
          <a:p>
            <a:r>
              <a:rPr lang="sv-SE" sz="1400" b="1" dirty="0"/>
              <a:t>Juni 2023: </a:t>
            </a:r>
            <a:r>
              <a:rPr lang="sv-SE" sz="1400" dirty="0"/>
              <a:t>SFIF beslutar om att gå med</a:t>
            </a:r>
          </a:p>
          <a:p>
            <a:r>
              <a:rPr lang="sv-SE" sz="1400" b="1" dirty="0"/>
              <a:t>Sep 2023: </a:t>
            </a:r>
            <a:r>
              <a:rPr lang="sv-SE" sz="1400" dirty="0"/>
              <a:t>SFIF förhandlar avtal med SISU Förlag om </a:t>
            </a:r>
            <a:r>
              <a:rPr lang="sv-SE" sz="1400" dirty="0" err="1"/>
              <a:t>Learnifier</a:t>
            </a:r>
            <a:endParaRPr lang="sv-SE" sz="1400" dirty="0"/>
          </a:p>
          <a:p>
            <a:r>
              <a:rPr lang="sv-SE" sz="1400" b="1" dirty="0"/>
              <a:t>HT 2023: </a:t>
            </a:r>
            <a:r>
              <a:rPr lang="sv-SE" sz="1400" dirty="0"/>
              <a:t>Förberedelse av tidsplan och resurssättning för implementering av </a:t>
            </a:r>
            <a:r>
              <a:rPr lang="sv-SE" sz="1400" dirty="0" err="1"/>
              <a:t>Learnifier</a:t>
            </a:r>
            <a:r>
              <a:rPr lang="sv-SE" sz="1400" dirty="0"/>
              <a:t>. Samverkan SF och SDF</a:t>
            </a:r>
          </a:p>
          <a:p>
            <a:r>
              <a:rPr lang="sv-SE" sz="1400" b="1" dirty="0"/>
              <a:t>VT 2024: </a:t>
            </a:r>
            <a:r>
              <a:rPr lang="sv-SE" sz="1400" dirty="0"/>
              <a:t>Implementering av </a:t>
            </a:r>
            <a:r>
              <a:rPr lang="sv-SE" sz="1400" dirty="0" err="1"/>
              <a:t>Learnifier</a:t>
            </a:r>
            <a:r>
              <a:rPr lang="sv-SE" sz="1400" dirty="0"/>
              <a:t> och </a:t>
            </a:r>
            <a:r>
              <a:rPr lang="sv-SE" sz="1400" dirty="0" err="1"/>
              <a:t>migrering</a:t>
            </a:r>
            <a:r>
              <a:rPr lang="sv-SE" sz="1400" dirty="0"/>
              <a:t> från nuvarande plattform</a:t>
            </a:r>
          </a:p>
          <a:p>
            <a:r>
              <a:rPr lang="sv-SE" sz="1400" b="1" dirty="0"/>
              <a:t>HT 2024: </a:t>
            </a:r>
            <a:r>
              <a:rPr lang="sv-SE" sz="1400" dirty="0"/>
              <a:t>Lansering av </a:t>
            </a:r>
            <a:r>
              <a:rPr lang="sv-SE" sz="1400" dirty="0" err="1"/>
              <a:t>Learnifier</a:t>
            </a:r>
            <a:endParaRPr lang="sv-SE" sz="1400" dirty="0"/>
          </a:p>
          <a:p>
            <a:r>
              <a:rPr lang="sv-SE" sz="1400" b="1" dirty="0"/>
              <a:t>2024-2025: </a:t>
            </a:r>
            <a:r>
              <a:rPr lang="sv-SE" sz="1400" dirty="0"/>
              <a:t>Digitalisering av utbildningen Tränare 14-17 år plus övriga befintliga utbildningar </a:t>
            </a:r>
          </a:p>
          <a:p>
            <a:endParaRPr lang="sv-SE" sz="1400" dirty="0"/>
          </a:p>
          <a:p>
            <a:endParaRPr lang="sv-SE" dirty="0"/>
          </a:p>
          <a:p>
            <a:endParaRPr lang="sv-SE" dirty="0"/>
          </a:p>
        </p:txBody>
      </p:sp>
      <p:sp>
        <p:nvSpPr>
          <p:cNvPr id="4" name="Platshållare för datum 3">
            <a:extLst>
              <a:ext uri="{FF2B5EF4-FFF2-40B4-BE49-F238E27FC236}">
                <a16:creationId xmlns:a16="http://schemas.microsoft.com/office/drawing/2014/main" id="{F6520D02-E6C7-487D-B8AD-5C70315F083C}"/>
              </a:ext>
            </a:extLst>
          </p:cNvPr>
          <p:cNvSpPr>
            <a:spLocks noGrp="1"/>
          </p:cNvSpPr>
          <p:nvPr>
            <p:ph type="dt" sz="half" idx="10"/>
          </p:nvPr>
        </p:nvSpPr>
        <p:spPr/>
        <p:txBody>
          <a:bodyPr/>
          <a:lstStyle/>
          <a:p>
            <a:fld id="{E358BC57-3ADE-4939-B4FF-9A9ED4782B40}" type="datetime1">
              <a:rPr lang="sv-SE" smtClean="0"/>
              <a:t>2023-10-12</a:t>
            </a:fld>
            <a:endParaRPr lang="sv-SE"/>
          </a:p>
        </p:txBody>
      </p:sp>
      <p:sp>
        <p:nvSpPr>
          <p:cNvPr id="5" name="Platshållare för sidfot 4">
            <a:extLst>
              <a:ext uri="{FF2B5EF4-FFF2-40B4-BE49-F238E27FC236}">
                <a16:creationId xmlns:a16="http://schemas.microsoft.com/office/drawing/2014/main" id="{589BA41B-D4D6-4FFA-9FED-946799A2F17C}"/>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3679F683-027E-49EB-89FA-2320DA978F81}"/>
              </a:ext>
            </a:extLst>
          </p:cNvPr>
          <p:cNvSpPr>
            <a:spLocks noGrp="1"/>
          </p:cNvSpPr>
          <p:nvPr>
            <p:ph type="sldNum" sz="quarter" idx="12"/>
          </p:nvPr>
        </p:nvSpPr>
        <p:spPr/>
        <p:txBody>
          <a:bodyPr/>
          <a:lstStyle/>
          <a:p>
            <a:fld id="{73D836DD-8858-4EE8-AC0A-01755F89DC16}" type="slidenum">
              <a:rPr lang="sv-SE" smtClean="0"/>
              <a:t>16</a:t>
            </a:fld>
            <a:endParaRPr lang="sv-SE"/>
          </a:p>
        </p:txBody>
      </p:sp>
      <p:sp>
        <p:nvSpPr>
          <p:cNvPr id="7" name="textruta 6">
            <a:extLst>
              <a:ext uri="{FF2B5EF4-FFF2-40B4-BE49-F238E27FC236}">
                <a16:creationId xmlns:a16="http://schemas.microsoft.com/office/drawing/2014/main" id="{474E5B2A-FCF4-6D0B-00F4-1A707796602F}"/>
              </a:ext>
            </a:extLst>
          </p:cNvPr>
          <p:cNvSpPr txBox="1"/>
          <p:nvPr/>
        </p:nvSpPr>
        <p:spPr>
          <a:xfrm>
            <a:off x="9169400" y="5156945"/>
            <a:ext cx="2751356" cy="738664"/>
          </a:xfrm>
          <a:prstGeom prst="rect">
            <a:avLst/>
          </a:prstGeom>
          <a:noFill/>
          <a:ln w="3175">
            <a:solidFill>
              <a:schemeClr val="tx1"/>
            </a:solidFill>
          </a:ln>
        </p:spPr>
        <p:txBody>
          <a:bodyPr wrap="square" rtlCol="0">
            <a:spAutoFit/>
          </a:bodyPr>
          <a:lstStyle/>
          <a:p>
            <a:r>
              <a:rPr lang="sv-SE" sz="1400" b="1" dirty="0"/>
              <a:t>Kontakt: </a:t>
            </a:r>
          </a:p>
          <a:p>
            <a:r>
              <a:rPr lang="sv-SE" sz="1400" dirty="0"/>
              <a:t>Utbildningsansvarig SFIF, janne.wanhainen@friidrott.se</a:t>
            </a:r>
          </a:p>
        </p:txBody>
      </p:sp>
    </p:spTree>
    <p:extLst>
      <p:ext uri="{BB962C8B-B14F-4D97-AF65-F5344CB8AC3E}">
        <p14:creationId xmlns:p14="http://schemas.microsoft.com/office/powerpoint/2010/main" val="2488396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DBE74B2-0377-8E60-9039-D242713ACBFF}"/>
              </a:ext>
            </a:extLst>
          </p:cNvPr>
          <p:cNvSpPr>
            <a:spLocks noGrp="1"/>
          </p:cNvSpPr>
          <p:nvPr>
            <p:ph type="dt" sz="half" idx="10"/>
          </p:nvPr>
        </p:nvSpPr>
        <p:spPr/>
        <p:txBody>
          <a:bodyPr/>
          <a:lstStyle/>
          <a:p>
            <a:fld id="{A3EC6A66-7F18-4926-8FD9-DAF89EE68EC7}" type="datetime1">
              <a:rPr lang="sv-SE" smtClean="0"/>
              <a:t>2023-10-09</a:t>
            </a:fld>
            <a:endParaRPr lang="sv-SE"/>
          </a:p>
        </p:txBody>
      </p:sp>
      <p:sp>
        <p:nvSpPr>
          <p:cNvPr id="3" name="Platshållare för sidfot 2">
            <a:extLst>
              <a:ext uri="{FF2B5EF4-FFF2-40B4-BE49-F238E27FC236}">
                <a16:creationId xmlns:a16="http://schemas.microsoft.com/office/drawing/2014/main" id="{6E363CB8-0E02-034F-9972-A19B8D2A1865}"/>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C3B8D5BB-7393-A96E-94E1-8065E031CF15}"/>
              </a:ext>
            </a:extLst>
          </p:cNvPr>
          <p:cNvSpPr>
            <a:spLocks noGrp="1"/>
          </p:cNvSpPr>
          <p:nvPr>
            <p:ph type="sldNum" sz="quarter" idx="12"/>
          </p:nvPr>
        </p:nvSpPr>
        <p:spPr/>
        <p:txBody>
          <a:bodyPr/>
          <a:lstStyle/>
          <a:p>
            <a:fld id="{73D836DD-8858-4EE8-AC0A-01755F89DC16}" type="slidenum">
              <a:rPr lang="sv-SE" smtClean="0"/>
              <a:t>17</a:t>
            </a:fld>
            <a:endParaRPr lang="sv-SE"/>
          </a:p>
        </p:txBody>
      </p:sp>
      <p:pic>
        <p:nvPicPr>
          <p:cNvPr id="6" name="Bildobjekt 5" descr="En bild som visar klädsel, person, utomhus, himmel&#10;&#10;Automatiskt genererad beskrivning">
            <a:extLst>
              <a:ext uri="{FF2B5EF4-FFF2-40B4-BE49-F238E27FC236}">
                <a16:creationId xmlns:a16="http://schemas.microsoft.com/office/drawing/2014/main" id="{111142C3-58D3-97BC-46B4-A0A1F8CEA423}"/>
              </a:ext>
            </a:extLst>
          </p:cNvPr>
          <p:cNvPicPr>
            <a:picLocks noChangeAspect="1"/>
          </p:cNvPicPr>
          <p:nvPr/>
        </p:nvPicPr>
        <p:blipFill rotWithShape="1">
          <a:blip r:embed="rId3">
            <a:extLst>
              <a:ext uri="{28A0092B-C50C-407E-A947-70E740481C1C}">
                <a14:useLocalDpi xmlns:a14="http://schemas.microsoft.com/office/drawing/2010/main" val="0"/>
              </a:ext>
            </a:extLst>
          </a:blip>
          <a:srcRect t="4246" b="11388"/>
          <a:stretch/>
        </p:blipFill>
        <p:spPr>
          <a:xfrm>
            <a:off x="0" y="-1"/>
            <a:ext cx="12192000" cy="6858001"/>
          </a:xfrm>
          <a:prstGeom prst="rect">
            <a:avLst/>
          </a:prstGeom>
        </p:spPr>
      </p:pic>
    </p:spTree>
    <p:extLst>
      <p:ext uri="{BB962C8B-B14F-4D97-AF65-F5344CB8AC3E}">
        <p14:creationId xmlns:p14="http://schemas.microsoft.com/office/powerpoint/2010/main" val="3090368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3DE6F7-39BA-5E1D-016F-33009A638CFD}"/>
              </a:ext>
            </a:extLst>
          </p:cNvPr>
          <p:cNvSpPr>
            <a:spLocks noGrp="1"/>
          </p:cNvSpPr>
          <p:nvPr>
            <p:ph type="title"/>
          </p:nvPr>
        </p:nvSpPr>
        <p:spPr>
          <a:xfrm>
            <a:off x="1286933" y="742642"/>
            <a:ext cx="7882467" cy="1325563"/>
          </a:xfrm>
        </p:spPr>
        <p:txBody>
          <a:bodyPr/>
          <a:lstStyle/>
          <a:p>
            <a:r>
              <a:rPr lang="sv-SE" dirty="0"/>
              <a:t>Ledarsatsning 2023-2024</a:t>
            </a:r>
          </a:p>
        </p:txBody>
      </p:sp>
      <p:sp>
        <p:nvSpPr>
          <p:cNvPr id="3" name="Platshållare för innehåll 2">
            <a:extLst>
              <a:ext uri="{FF2B5EF4-FFF2-40B4-BE49-F238E27FC236}">
                <a16:creationId xmlns:a16="http://schemas.microsoft.com/office/drawing/2014/main" id="{E15FFB88-F178-2A59-7BC0-0AEACAEDD327}"/>
              </a:ext>
            </a:extLst>
          </p:cNvPr>
          <p:cNvSpPr>
            <a:spLocks noGrp="1"/>
          </p:cNvSpPr>
          <p:nvPr>
            <p:ph idx="1"/>
          </p:nvPr>
        </p:nvSpPr>
        <p:spPr>
          <a:xfrm>
            <a:off x="1286933" y="1659714"/>
            <a:ext cx="7882467" cy="4235895"/>
          </a:xfrm>
        </p:spPr>
        <p:txBody>
          <a:bodyPr/>
          <a:lstStyle/>
          <a:p>
            <a:r>
              <a:rPr lang="sv-SE" sz="1400" b="1" dirty="0"/>
              <a:t>Jan 2023: </a:t>
            </a:r>
            <a:r>
              <a:rPr lang="sv-SE" sz="1400" dirty="0"/>
              <a:t>SFIF:s styrelse beslutar om en ledarsatsning för svensk friidrott, med fokus på tre grupper: Ungdomstränare 14-20 år, Organisationsledare, Funktionärer. Satsningen finansieras av återstartsmedel och syftar till ökade och hållbara insatser för att rekrytera och behålla ledare inom friidrottsrörelsen. </a:t>
            </a:r>
          </a:p>
          <a:p>
            <a:r>
              <a:rPr lang="sv-SE" sz="1400" b="1" dirty="0"/>
              <a:t>VT 2023: </a:t>
            </a:r>
            <a:r>
              <a:rPr lang="sv-SE" sz="1400" dirty="0"/>
              <a:t>Utbildningskommittén tillsätter arbetsgrupper för de tre områdena, med målet om bred representation geografiskt och erfarenhetsmässigt från friidrottsrörelsen</a:t>
            </a:r>
          </a:p>
          <a:p>
            <a:r>
              <a:rPr lang="sv-SE" sz="1400" b="1" dirty="0"/>
              <a:t>VT 2023: </a:t>
            </a:r>
            <a:r>
              <a:rPr lang="sv-SE" sz="1400" dirty="0"/>
              <a:t>Förbundskansliet anställer projektledare på halvtid: Johan </a:t>
            </a:r>
            <a:r>
              <a:rPr lang="sv-SE" sz="1400" dirty="0" err="1"/>
              <a:t>Wibäck</a:t>
            </a:r>
            <a:r>
              <a:rPr lang="sv-SE" sz="1400" dirty="0"/>
              <a:t>, som börjar 1 juni</a:t>
            </a:r>
          </a:p>
          <a:p>
            <a:r>
              <a:rPr lang="sv-SE" sz="1400" b="1" dirty="0"/>
              <a:t>SEP 2023: </a:t>
            </a:r>
            <a:r>
              <a:rPr lang="sv-SE" sz="1400" dirty="0"/>
              <a:t>Fysiska uppstartsträffar med arbetsgrupperna</a:t>
            </a:r>
          </a:p>
          <a:p>
            <a:r>
              <a:rPr lang="sv-SE" sz="1400" b="1" dirty="0"/>
              <a:t>HT 2023: </a:t>
            </a:r>
            <a:r>
              <a:rPr lang="sv-SE" sz="1400" dirty="0"/>
              <a:t>Planering och förberedelser genomförs. Samverkan SFIF, arbetsgrupper, SDF</a:t>
            </a:r>
          </a:p>
          <a:p>
            <a:r>
              <a:rPr lang="sv-SE" sz="1400" b="1" dirty="0"/>
              <a:t>2024: </a:t>
            </a:r>
            <a:r>
              <a:rPr lang="sv-SE" sz="1400" dirty="0"/>
              <a:t>Ledarskapet inom friidrotten hyllas och lyfts, insatser genomförs och nya strukturer byggs upp</a:t>
            </a:r>
          </a:p>
          <a:p>
            <a:endParaRPr lang="sv-SE" dirty="0"/>
          </a:p>
        </p:txBody>
      </p:sp>
      <p:sp>
        <p:nvSpPr>
          <p:cNvPr id="4" name="Platshållare för datum 3">
            <a:extLst>
              <a:ext uri="{FF2B5EF4-FFF2-40B4-BE49-F238E27FC236}">
                <a16:creationId xmlns:a16="http://schemas.microsoft.com/office/drawing/2014/main" id="{6C2AD081-D4B2-F8E6-1305-F7C9F8AE6CA3}"/>
              </a:ext>
            </a:extLst>
          </p:cNvPr>
          <p:cNvSpPr>
            <a:spLocks noGrp="1"/>
          </p:cNvSpPr>
          <p:nvPr>
            <p:ph type="dt" sz="half" idx="10"/>
          </p:nvPr>
        </p:nvSpPr>
        <p:spPr/>
        <p:txBody>
          <a:bodyPr/>
          <a:lstStyle/>
          <a:p>
            <a:fld id="{4BCC1396-EDD9-4C27-B8F2-EB02B51CD38B}" type="datetime1">
              <a:rPr lang="sv-SE" smtClean="0"/>
              <a:t>2023-10-09</a:t>
            </a:fld>
            <a:endParaRPr lang="sv-SE"/>
          </a:p>
        </p:txBody>
      </p:sp>
      <p:sp>
        <p:nvSpPr>
          <p:cNvPr id="5" name="Platshållare för sidfot 4">
            <a:extLst>
              <a:ext uri="{FF2B5EF4-FFF2-40B4-BE49-F238E27FC236}">
                <a16:creationId xmlns:a16="http://schemas.microsoft.com/office/drawing/2014/main" id="{4825D462-3D0C-A298-9E27-16824B65B613}"/>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B1BC70F7-6831-F43A-FDA8-78FE3CCB0DBE}"/>
              </a:ext>
            </a:extLst>
          </p:cNvPr>
          <p:cNvSpPr>
            <a:spLocks noGrp="1"/>
          </p:cNvSpPr>
          <p:nvPr>
            <p:ph type="sldNum" sz="quarter" idx="12"/>
          </p:nvPr>
        </p:nvSpPr>
        <p:spPr/>
        <p:txBody>
          <a:bodyPr/>
          <a:lstStyle/>
          <a:p>
            <a:fld id="{73D836DD-8858-4EE8-AC0A-01755F89DC16}" type="slidenum">
              <a:rPr lang="sv-SE" smtClean="0"/>
              <a:t>18</a:t>
            </a:fld>
            <a:endParaRPr lang="sv-SE"/>
          </a:p>
        </p:txBody>
      </p:sp>
      <p:sp>
        <p:nvSpPr>
          <p:cNvPr id="7" name="textruta 6">
            <a:extLst>
              <a:ext uri="{FF2B5EF4-FFF2-40B4-BE49-F238E27FC236}">
                <a16:creationId xmlns:a16="http://schemas.microsoft.com/office/drawing/2014/main" id="{BC0401BF-7C1A-50B7-CB0F-6DB5D455A094}"/>
              </a:ext>
            </a:extLst>
          </p:cNvPr>
          <p:cNvSpPr txBox="1"/>
          <p:nvPr/>
        </p:nvSpPr>
        <p:spPr>
          <a:xfrm>
            <a:off x="9169400" y="5156945"/>
            <a:ext cx="2751356" cy="738664"/>
          </a:xfrm>
          <a:prstGeom prst="rect">
            <a:avLst/>
          </a:prstGeom>
          <a:noFill/>
          <a:ln w="3175">
            <a:solidFill>
              <a:schemeClr val="tx1"/>
            </a:solidFill>
          </a:ln>
        </p:spPr>
        <p:txBody>
          <a:bodyPr wrap="square" rtlCol="0">
            <a:spAutoFit/>
          </a:bodyPr>
          <a:lstStyle/>
          <a:p>
            <a:r>
              <a:rPr lang="sv-SE" sz="1400" b="1" dirty="0"/>
              <a:t>Kontakt: </a:t>
            </a:r>
          </a:p>
          <a:p>
            <a:r>
              <a:rPr lang="sv-SE" sz="1400" dirty="0"/>
              <a:t>Projektledare SFIF, johan.wiback@friidrott.se</a:t>
            </a:r>
          </a:p>
        </p:txBody>
      </p:sp>
    </p:spTree>
    <p:extLst>
      <p:ext uri="{BB962C8B-B14F-4D97-AF65-F5344CB8AC3E}">
        <p14:creationId xmlns:p14="http://schemas.microsoft.com/office/powerpoint/2010/main" val="2263501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784D59D-0335-8554-2765-1365B5C11476}"/>
              </a:ext>
            </a:extLst>
          </p:cNvPr>
          <p:cNvSpPr>
            <a:spLocks noGrp="1"/>
          </p:cNvSpPr>
          <p:nvPr>
            <p:ph type="dt" sz="half" idx="10"/>
          </p:nvPr>
        </p:nvSpPr>
        <p:spPr/>
        <p:txBody>
          <a:bodyPr/>
          <a:lstStyle/>
          <a:p>
            <a:fld id="{A3EC6A66-7F18-4926-8FD9-DAF89EE68EC7}" type="datetime1">
              <a:rPr lang="sv-SE" smtClean="0"/>
              <a:t>2023-10-09</a:t>
            </a:fld>
            <a:endParaRPr lang="sv-SE"/>
          </a:p>
        </p:txBody>
      </p:sp>
      <p:sp>
        <p:nvSpPr>
          <p:cNvPr id="3" name="Platshållare för sidfot 2">
            <a:extLst>
              <a:ext uri="{FF2B5EF4-FFF2-40B4-BE49-F238E27FC236}">
                <a16:creationId xmlns:a16="http://schemas.microsoft.com/office/drawing/2014/main" id="{DCF60A76-DC27-F206-7F08-37CDE80222B9}"/>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357E4656-A301-0933-E8CC-D0E9D069000E}"/>
              </a:ext>
            </a:extLst>
          </p:cNvPr>
          <p:cNvSpPr>
            <a:spLocks noGrp="1"/>
          </p:cNvSpPr>
          <p:nvPr>
            <p:ph type="sldNum" sz="quarter" idx="12"/>
          </p:nvPr>
        </p:nvSpPr>
        <p:spPr/>
        <p:txBody>
          <a:bodyPr/>
          <a:lstStyle/>
          <a:p>
            <a:fld id="{73D836DD-8858-4EE8-AC0A-01755F89DC16}" type="slidenum">
              <a:rPr lang="sv-SE" smtClean="0"/>
              <a:t>19</a:t>
            </a:fld>
            <a:endParaRPr lang="sv-SE"/>
          </a:p>
        </p:txBody>
      </p:sp>
      <p:pic>
        <p:nvPicPr>
          <p:cNvPr id="6" name="Bildobjekt 5" descr="En bild som visar person, sport, friidrott, atlet&#10;&#10;Automatiskt genererad beskrivning">
            <a:extLst>
              <a:ext uri="{FF2B5EF4-FFF2-40B4-BE49-F238E27FC236}">
                <a16:creationId xmlns:a16="http://schemas.microsoft.com/office/drawing/2014/main" id="{8DC4B880-F610-5ECD-A7CE-085C7DDDC42D}"/>
              </a:ext>
            </a:extLst>
          </p:cNvPr>
          <p:cNvPicPr>
            <a:picLocks noChangeAspect="1"/>
          </p:cNvPicPr>
          <p:nvPr/>
        </p:nvPicPr>
        <p:blipFill rotWithShape="1">
          <a:blip r:embed="rId3">
            <a:extLst>
              <a:ext uri="{28A0092B-C50C-407E-A947-70E740481C1C}">
                <a14:useLocalDpi xmlns:a14="http://schemas.microsoft.com/office/drawing/2010/main" val="0"/>
              </a:ext>
            </a:extLst>
          </a:blip>
          <a:srcRect l="199" t="5194" b="5393"/>
          <a:stretch/>
        </p:blipFill>
        <p:spPr>
          <a:xfrm>
            <a:off x="0" y="0"/>
            <a:ext cx="12192000" cy="6858000"/>
          </a:xfrm>
          <a:prstGeom prst="rect">
            <a:avLst/>
          </a:prstGeom>
        </p:spPr>
      </p:pic>
    </p:spTree>
    <p:extLst>
      <p:ext uri="{BB962C8B-B14F-4D97-AF65-F5344CB8AC3E}">
        <p14:creationId xmlns:p14="http://schemas.microsoft.com/office/powerpoint/2010/main" val="327567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890429A-0D50-006E-F02F-3B2F850F8E5E}"/>
              </a:ext>
            </a:extLst>
          </p:cNvPr>
          <p:cNvSpPr>
            <a:spLocks noGrp="1"/>
          </p:cNvSpPr>
          <p:nvPr>
            <p:ph type="dt" sz="half" idx="10"/>
          </p:nvPr>
        </p:nvSpPr>
        <p:spPr/>
        <p:txBody>
          <a:bodyPr/>
          <a:lstStyle/>
          <a:p>
            <a:fld id="{A3EC6A66-7F18-4926-8FD9-DAF89EE68EC7}" type="datetime1">
              <a:rPr lang="sv-SE" smtClean="0"/>
              <a:t>2023-10-09</a:t>
            </a:fld>
            <a:endParaRPr lang="sv-SE"/>
          </a:p>
        </p:txBody>
      </p:sp>
      <p:sp>
        <p:nvSpPr>
          <p:cNvPr id="3" name="Platshållare för sidfot 2">
            <a:extLst>
              <a:ext uri="{FF2B5EF4-FFF2-40B4-BE49-F238E27FC236}">
                <a16:creationId xmlns:a16="http://schemas.microsoft.com/office/drawing/2014/main" id="{9659FC5A-497F-4283-CABE-A23F293402CD}"/>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DCFF875F-39F5-63B3-7B6F-68EBC7897F28}"/>
              </a:ext>
            </a:extLst>
          </p:cNvPr>
          <p:cNvSpPr>
            <a:spLocks noGrp="1"/>
          </p:cNvSpPr>
          <p:nvPr>
            <p:ph type="sldNum" sz="quarter" idx="12"/>
          </p:nvPr>
        </p:nvSpPr>
        <p:spPr/>
        <p:txBody>
          <a:bodyPr/>
          <a:lstStyle/>
          <a:p>
            <a:fld id="{73D836DD-8858-4EE8-AC0A-01755F89DC16}" type="slidenum">
              <a:rPr lang="sv-SE" smtClean="0"/>
              <a:t>2</a:t>
            </a:fld>
            <a:endParaRPr lang="sv-SE"/>
          </a:p>
        </p:txBody>
      </p:sp>
      <p:pic>
        <p:nvPicPr>
          <p:cNvPr id="6" name="Bildobjekt 5" descr="En bild som visar person, sport, utomhus, Människoansikte&#10;&#10;Automatiskt genererad beskrivning">
            <a:extLst>
              <a:ext uri="{FF2B5EF4-FFF2-40B4-BE49-F238E27FC236}">
                <a16:creationId xmlns:a16="http://schemas.microsoft.com/office/drawing/2014/main" id="{A2960307-EE72-16B8-037D-862BA290652B}"/>
              </a:ext>
            </a:extLst>
          </p:cNvPr>
          <p:cNvPicPr>
            <a:picLocks noChangeAspect="1"/>
          </p:cNvPicPr>
          <p:nvPr/>
        </p:nvPicPr>
        <p:blipFill rotWithShape="1">
          <a:blip r:embed="rId3">
            <a:extLst>
              <a:ext uri="{28A0092B-C50C-407E-A947-70E740481C1C}">
                <a14:useLocalDpi xmlns:a14="http://schemas.microsoft.com/office/drawing/2010/main" val="0"/>
              </a:ext>
            </a:extLst>
          </a:blip>
          <a:srcRect t="7800" b="7773"/>
          <a:stretch/>
        </p:blipFill>
        <p:spPr>
          <a:xfrm>
            <a:off x="3268" y="0"/>
            <a:ext cx="12188732" cy="6858000"/>
          </a:xfrm>
          <a:prstGeom prst="rect">
            <a:avLst/>
          </a:prstGeom>
        </p:spPr>
      </p:pic>
    </p:spTree>
    <p:extLst>
      <p:ext uri="{BB962C8B-B14F-4D97-AF65-F5344CB8AC3E}">
        <p14:creationId xmlns:p14="http://schemas.microsoft.com/office/powerpoint/2010/main" val="2189050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48E882-D20A-0BB3-EFBF-76293C1B8169}"/>
              </a:ext>
            </a:extLst>
          </p:cNvPr>
          <p:cNvSpPr>
            <a:spLocks noGrp="1"/>
          </p:cNvSpPr>
          <p:nvPr>
            <p:ph type="title"/>
          </p:nvPr>
        </p:nvSpPr>
        <p:spPr>
          <a:xfrm>
            <a:off x="1286933" y="740693"/>
            <a:ext cx="7882467" cy="1325563"/>
          </a:xfrm>
        </p:spPr>
        <p:txBody>
          <a:bodyPr/>
          <a:lstStyle/>
          <a:p>
            <a:r>
              <a:rPr lang="sv-SE" dirty="0"/>
              <a:t>Veteran-VM i Göteborg</a:t>
            </a:r>
            <a:br>
              <a:rPr lang="sv-SE" dirty="0"/>
            </a:br>
            <a:r>
              <a:rPr lang="sv-SE" dirty="0"/>
              <a:t>13-25 augusti 2024</a:t>
            </a:r>
          </a:p>
        </p:txBody>
      </p:sp>
      <p:sp>
        <p:nvSpPr>
          <p:cNvPr id="4" name="Platshållare för datum 3">
            <a:extLst>
              <a:ext uri="{FF2B5EF4-FFF2-40B4-BE49-F238E27FC236}">
                <a16:creationId xmlns:a16="http://schemas.microsoft.com/office/drawing/2014/main" id="{2052293E-FD54-C957-D1B8-0D358E3EBB23}"/>
              </a:ext>
            </a:extLst>
          </p:cNvPr>
          <p:cNvSpPr>
            <a:spLocks noGrp="1"/>
          </p:cNvSpPr>
          <p:nvPr>
            <p:ph type="dt" sz="half" idx="10"/>
          </p:nvPr>
        </p:nvSpPr>
        <p:spPr/>
        <p:txBody>
          <a:bodyPr/>
          <a:lstStyle/>
          <a:p>
            <a:fld id="{4BCC1396-EDD9-4C27-B8F2-EB02B51CD38B}" type="datetime1">
              <a:rPr lang="sv-SE" smtClean="0"/>
              <a:t>2023-10-09</a:t>
            </a:fld>
            <a:endParaRPr lang="sv-SE"/>
          </a:p>
        </p:txBody>
      </p:sp>
      <p:sp>
        <p:nvSpPr>
          <p:cNvPr id="5" name="Platshållare för sidfot 4">
            <a:extLst>
              <a:ext uri="{FF2B5EF4-FFF2-40B4-BE49-F238E27FC236}">
                <a16:creationId xmlns:a16="http://schemas.microsoft.com/office/drawing/2014/main" id="{2DA3111C-3FE6-038B-3734-E5FAF45D9C40}"/>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712C7BF8-0601-7850-E107-240A231E25BB}"/>
              </a:ext>
            </a:extLst>
          </p:cNvPr>
          <p:cNvSpPr>
            <a:spLocks noGrp="1"/>
          </p:cNvSpPr>
          <p:nvPr>
            <p:ph type="sldNum" sz="quarter" idx="12"/>
          </p:nvPr>
        </p:nvSpPr>
        <p:spPr/>
        <p:txBody>
          <a:bodyPr/>
          <a:lstStyle/>
          <a:p>
            <a:fld id="{73D836DD-8858-4EE8-AC0A-01755F89DC16}" type="slidenum">
              <a:rPr lang="sv-SE" smtClean="0"/>
              <a:t>20</a:t>
            </a:fld>
            <a:endParaRPr lang="sv-SE"/>
          </a:p>
        </p:txBody>
      </p:sp>
      <p:sp>
        <p:nvSpPr>
          <p:cNvPr id="9" name="textruta 8">
            <a:extLst>
              <a:ext uri="{FF2B5EF4-FFF2-40B4-BE49-F238E27FC236}">
                <a16:creationId xmlns:a16="http://schemas.microsoft.com/office/drawing/2014/main" id="{32169FF6-4992-39FB-99F3-84EFE985BE00}"/>
              </a:ext>
            </a:extLst>
          </p:cNvPr>
          <p:cNvSpPr txBox="1"/>
          <p:nvPr/>
        </p:nvSpPr>
        <p:spPr>
          <a:xfrm>
            <a:off x="9204046" y="5257613"/>
            <a:ext cx="2751356" cy="738664"/>
          </a:xfrm>
          <a:prstGeom prst="rect">
            <a:avLst/>
          </a:prstGeom>
          <a:noFill/>
          <a:ln w="3175">
            <a:solidFill>
              <a:schemeClr val="tx1"/>
            </a:solidFill>
          </a:ln>
        </p:spPr>
        <p:txBody>
          <a:bodyPr wrap="square" rtlCol="0">
            <a:spAutoFit/>
          </a:bodyPr>
          <a:lstStyle/>
          <a:p>
            <a:r>
              <a:rPr lang="sv-SE" sz="1400" b="1" dirty="0"/>
              <a:t>Kontakt: </a:t>
            </a:r>
          </a:p>
          <a:p>
            <a:r>
              <a:rPr lang="sv-SE" sz="1400" dirty="0"/>
              <a:t>Projektledare SFIF, carin.thornander@friidrott.se</a:t>
            </a:r>
          </a:p>
        </p:txBody>
      </p:sp>
      <p:sp>
        <p:nvSpPr>
          <p:cNvPr id="10" name="Platshållare för innehåll 2">
            <a:extLst>
              <a:ext uri="{FF2B5EF4-FFF2-40B4-BE49-F238E27FC236}">
                <a16:creationId xmlns:a16="http://schemas.microsoft.com/office/drawing/2014/main" id="{30D01B0C-BAAE-B2BD-7AA9-E3E6C8C0C7AF}"/>
              </a:ext>
            </a:extLst>
          </p:cNvPr>
          <p:cNvSpPr>
            <a:spLocks noGrp="1"/>
          </p:cNvSpPr>
          <p:nvPr>
            <p:ph idx="1"/>
          </p:nvPr>
        </p:nvSpPr>
        <p:spPr>
          <a:xfrm>
            <a:off x="1286933" y="1955940"/>
            <a:ext cx="7748011" cy="4040337"/>
          </a:xfrm>
        </p:spPr>
        <p:txBody>
          <a:bodyPr/>
          <a:lstStyle/>
          <a:p>
            <a:r>
              <a:rPr lang="sv-SE" sz="1400" b="1" dirty="0"/>
              <a:t>SFIF: mål/uppdrag: 1) </a:t>
            </a:r>
            <a:r>
              <a:rPr lang="sv-SE" sz="1400" dirty="0"/>
              <a:t>Att erbjuda utbildningar för funktionärer, </a:t>
            </a:r>
            <a:r>
              <a:rPr lang="sv-SE" sz="1400" b="1" dirty="0"/>
              <a:t>2) </a:t>
            </a:r>
            <a:r>
              <a:rPr lang="sv-SE" sz="1400" dirty="0"/>
              <a:t>Att aktivera minst </a:t>
            </a:r>
            <a:r>
              <a:rPr lang="sv-SE" sz="1300" dirty="0"/>
              <a:t>2000 svenska deltagare</a:t>
            </a:r>
          </a:p>
          <a:p>
            <a:r>
              <a:rPr lang="sv-SE" sz="1300" b="1" dirty="0"/>
              <a:t>2023: </a:t>
            </a:r>
            <a:r>
              <a:rPr lang="sv-SE" sz="1300" dirty="0"/>
              <a:t>Arbete mot Veteran-VM i Göteborg 2024 påbörjas</a:t>
            </a:r>
          </a:p>
          <a:p>
            <a:r>
              <a:rPr lang="sv-SE" sz="1300" b="1" dirty="0"/>
              <a:t>Budskap: </a:t>
            </a:r>
            <a:r>
              <a:rPr lang="sv-SE" sz="1300" dirty="0"/>
              <a:t>Alla kan vara med! (Inga kvalgränser eller uttagningar – men medlemskap i förening behövs)</a:t>
            </a:r>
          </a:p>
          <a:p>
            <a:r>
              <a:rPr lang="sv-SE" sz="1300" b="1" dirty="0"/>
              <a:t>Samverkan: </a:t>
            </a:r>
            <a:r>
              <a:rPr lang="sv-SE" sz="1300" dirty="0"/>
              <a:t>SF, SDF och IF och andra aktörer</a:t>
            </a:r>
          </a:p>
          <a:p>
            <a:r>
              <a:rPr lang="sv-SE" sz="1300" b="1" dirty="0"/>
              <a:t>1 juni 2023: </a:t>
            </a:r>
            <a:r>
              <a:rPr lang="sv-SE" sz="1300" dirty="0"/>
              <a:t>Ny projektledare för veteranfriidrotten börjar på SFIF: Carin Thornander</a:t>
            </a:r>
          </a:p>
          <a:p>
            <a:r>
              <a:rPr lang="sv-SE" sz="1300" b="1" dirty="0"/>
              <a:t>28-29 okt 2023: </a:t>
            </a:r>
            <a:r>
              <a:rPr lang="sv-SE" sz="1300" dirty="0"/>
              <a:t>Veteranombudskonferens på Bosön (för SDF, med nationella Veterankommittén)</a:t>
            </a:r>
          </a:p>
          <a:p>
            <a:r>
              <a:rPr lang="sv-SE" sz="1300" b="1" dirty="0"/>
              <a:t>VT 2024: </a:t>
            </a:r>
            <a:r>
              <a:rPr lang="sv-SE" sz="1300" dirty="0"/>
              <a:t>Kampanjer, marknadsföring, utbildning, aktiviteter</a:t>
            </a:r>
          </a:p>
          <a:p>
            <a:r>
              <a:rPr lang="sv-SE" sz="1300" b="1" dirty="0"/>
              <a:t>Juni 2024: </a:t>
            </a:r>
            <a:r>
              <a:rPr lang="sv-SE" sz="1300" dirty="0"/>
              <a:t>Sista dag för anmälan till VVM</a:t>
            </a:r>
          </a:p>
          <a:p>
            <a:endParaRPr lang="sv-SE" dirty="0"/>
          </a:p>
          <a:p>
            <a:endParaRPr lang="sv-SE" dirty="0"/>
          </a:p>
        </p:txBody>
      </p:sp>
    </p:spTree>
    <p:extLst>
      <p:ext uri="{BB962C8B-B14F-4D97-AF65-F5344CB8AC3E}">
        <p14:creationId xmlns:p14="http://schemas.microsoft.com/office/powerpoint/2010/main" val="320673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FD8AC7B-CC62-0D6C-7DE8-EA459E8D3ED5}"/>
              </a:ext>
            </a:extLst>
          </p:cNvPr>
          <p:cNvSpPr>
            <a:spLocks noGrp="1"/>
          </p:cNvSpPr>
          <p:nvPr>
            <p:ph type="dt" sz="half" idx="10"/>
          </p:nvPr>
        </p:nvSpPr>
        <p:spPr/>
        <p:txBody>
          <a:bodyPr/>
          <a:lstStyle/>
          <a:p>
            <a:fld id="{A3EC6A66-7F18-4926-8FD9-DAF89EE68EC7}" type="datetime1">
              <a:rPr lang="sv-SE" smtClean="0"/>
              <a:t>2023-10-16</a:t>
            </a:fld>
            <a:endParaRPr lang="sv-SE"/>
          </a:p>
        </p:txBody>
      </p:sp>
      <p:sp>
        <p:nvSpPr>
          <p:cNvPr id="3" name="Platshållare för sidfot 2">
            <a:extLst>
              <a:ext uri="{FF2B5EF4-FFF2-40B4-BE49-F238E27FC236}">
                <a16:creationId xmlns:a16="http://schemas.microsoft.com/office/drawing/2014/main" id="{988B6C25-91B4-9E23-AD4C-4FF9B130F227}"/>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235B3AD9-611A-00A5-3908-2A1E68A982E6}"/>
              </a:ext>
            </a:extLst>
          </p:cNvPr>
          <p:cNvSpPr>
            <a:spLocks noGrp="1"/>
          </p:cNvSpPr>
          <p:nvPr>
            <p:ph type="sldNum" sz="quarter" idx="12"/>
          </p:nvPr>
        </p:nvSpPr>
        <p:spPr/>
        <p:txBody>
          <a:bodyPr/>
          <a:lstStyle/>
          <a:p>
            <a:fld id="{73D836DD-8858-4EE8-AC0A-01755F89DC16}" type="slidenum">
              <a:rPr lang="sv-SE" smtClean="0"/>
              <a:t>21</a:t>
            </a:fld>
            <a:endParaRPr lang="sv-SE"/>
          </a:p>
        </p:txBody>
      </p:sp>
      <p:pic>
        <p:nvPicPr>
          <p:cNvPr id="6" name="Bildobjekt 5" descr="En bild som visar person, klädsel, fotbeklädnader, sport&#10;&#10;Automatiskt genererad beskrivning">
            <a:extLst>
              <a:ext uri="{FF2B5EF4-FFF2-40B4-BE49-F238E27FC236}">
                <a16:creationId xmlns:a16="http://schemas.microsoft.com/office/drawing/2014/main" id="{16CFEA56-4382-0AB4-2B59-8A35AB780D8F}"/>
              </a:ext>
            </a:extLst>
          </p:cNvPr>
          <p:cNvPicPr>
            <a:picLocks noChangeAspect="1"/>
          </p:cNvPicPr>
          <p:nvPr/>
        </p:nvPicPr>
        <p:blipFill rotWithShape="1">
          <a:blip r:embed="rId3">
            <a:extLst>
              <a:ext uri="{28A0092B-C50C-407E-A947-70E740481C1C}">
                <a14:useLocalDpi xmlns:a14="http://schemas.microsoft.com/office/drawing/2010/main" val="0"/>
              </a:ext>
            </a:extLst>
          </a:blip>
          <a:srcRect t="5158" b="10529"/>
          <a:stretch/>
        </p:blipFill>
        <p:spPr>
          <a:xfrm>
            <a:off x="-1958" y="1"/>
            <a:ext cx="12193958" cy="6858000"/>
          </a:xfrm>
          <a:prstGeom prst="rect">
            <a:avLst/>
          </a:prstGeom>
        </p:spPr>
      </p:pic>
    </p:spTree>
    <p:extLst>
      <p:ext uri="{BB962C8B-B14F-4D97-AF65-F5344CB8AC3E}">
        <p14:creationId xmlns:p14="http://schemas.microsoft.com/office/powerpoint/2010/main" val="1896454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C615DD-BE7D-3233-12BA-1412B433A3B6}"/>
              </a:ext>
            </a:extLst>
          </p:cNvPr>
          <p:cNvSpPr>
            <a:spLocks noGrp="1"/>
          </p:cNvSpPr>
          <p:nvPr>
            <p:ph type="ctrTitle"/>
          </p:nvPr>
        </p:nvSpPr>
        <p:spPr>
          <a:xfrm>
            <a:off x="1149532" y="1663338"/>
            <a:ext cx="7520335" cy="2125300"/>
          </a:xfrm>
        </p:spPr>
        <p:txBody>
          <a:bodyPr/>
          <a:lstStyle/>
          <a:p>
            <a:r>
              <a:rPr lang="sv-SE" dirty="0"/>
              <a:t>Ny regional organisation </a:t>
            </a:r>
          </a:p>
        </p:txBody>
      </p:sp>
      <p:sp>
        <p:nvSpPr>
          <p:cNvPr id="3" name="Underrubrik 2">
            <a:extLst>
              <a:ext uri="{FF2B5EF4-FFF2-40B4-BE49-F238E27FC236}">
                <a16:creationId xmlns:a16="http://schemas.microsoft.com/office/drawing/2014/main" id="{9CBBAEDC-253B-896B-2635-B5C2B2316225}"/>
              </a:ext>
            </a:extLst>
          </p:cNvPr>
          <p:cNvSpPr>
            <a:spLocks noGrp="1"/>
          </p:cNvSpPr>
          <p:nvPr>
            <p:ph type="subTitle" idx="1"/>
          </p:nvPr>
        </p:nvSpPr>
        <p:spPr/>
        <p:txBody>
          <a:bodyPr/>
          <a:lstStyle/>
          <a:p>
            <a:r>
              <a:rPr lang="sv-SE" dirty="0"/>
              <a:t>Vad händer efter 2024?</a:t>
            </a:r>
          </a:p>
        </p:txBody>
      </p:sp>
      <p:sp>
        <p:nvSpPr>
          <p:cNvPr id="4" name="Platshållare för datum 3">
            <a:extLst>
              <a:ext uri="{FF2B5EF4-FFF2-40B4-BE49-F238E27FC236}">
                <a16:creationId xmlns:a16="http://schemas.microsoft.com/office/drawing/2014/main" id="{9C9E7863-276B-E32C-7B27-116ABE126C54}"/>
              </a:ext>
            </a:extLst>
          </p:cNvPr>
          <p:cNvSpPr>
            <a:spLocks noGrp="1"/>
          </p:cNvSpPr>
          <p:nvPr>
            <p:ph type="dt" sz="half" idx="10"/>
          </p:nvPr>
        </p:nvSpPr>
        <p:spPr/>
        <p:txBody>
          <a:bodyPr/>
          <a:lstStyle/>
          <a:p>
            <a:fld id="{4D31D371-1242-4B8F-ACA6-2D10234A0A62}" type="datetime1">
              <a:rPr lang="sv-SE" smtClean="0"/>
              <a:t>2023-10-09</a:t>
            </a:fld>
            <a:endParaRPr lang="sv-SE"/>
          </a:p>
        </p:txBody>
      </p:sp>
    </p:spTree>
    <p:extLst>
      <p:ext uri="{BB962C8B-B14F-4D97-AF65-F5344CB8AC3E}">
        <p14:creationId xmlns:p14="http://schemas.microsoft.com/office/powerpoint/2010/main" val="1765216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F3585D-2CC8-4ACB-803E-B57A0D5FA017}"/>
              </a:ext>
            </a:extLst>
          </p:cNvPr>
          <p:cNvSpPr>
            <a:spLocks noGrp="1"/>
          </p:cNvSpPr>
          <p:nvPr>
            <p:ph type="title"/>
          </p:nvPr>
        </p:nvSpPr>
        <p:spPr/>
        <p:txBody>
          <a:bodyPr/>
          <a:lstStyle/>
          <a:p>
            <a:r>
              <a:rPr lang="sv-SE" dirty="0"/>
              <a:t>Bakgrund ny distriktsorganisation</a:t>
            </a:r>
          </a:p>
        </p:txBody>
      </p:sp>
      <p:sp>
        <p:nvSpPr>
          <p:cNvPr id="3" name="Platshållare för innehåll 2">
            <a:extLst>
              <a:ext uri="{FF2B5EF4-FFF2-40B4-BE49-F238E27FC236}">
                <a16:creationId xmlns:a16="http://schemas.microsoft.com/office/drawing/2014/main" id="{6C5C6253-4146-4DFC-B265-579B32CFB79B}"/>
              </a:ext>
            </a:extLst>
          </p:cNvPr>
          <p:cNvSpPr>
            <a:spLocks noGrp="1"/>
          </p:cNvSpPr>
          <p:nvPr>
            <p:ph idx="1"/>
          </p:nvPr>
        </p:nvSpPr>
        <p:spPr>
          <a:xfrm>
            <a:off x="1286933" y="2788319"/>
            <a:ext cx="8045753" cy="3600906"/>
          </a:xfrm>
        </p:spPr>
        <p:txBody>
          <a:bodyPr/>
          <a:lstStyle/>
          <a:p>
            <a:r>
              <a:rPr lang="sv-SE" dirty="0">
                <a:effectLst/>
                <a:ea typeface="Calibri" panose="020F0502020204030204" pitchFamily="34" charset="0"/>
              </a:rPr>
              <a:t>Vid det digitala förbundsårsmötet 2021 togs beslutet:</a:t>
            </a:r>
          </a:p>
          <a:p>
            <a:pPr marL="742950" lvl="1" indent="-285750">
              <a:buFont typeface="Courier New" panose="02070309020205020404" pitchFamily="49" charset="0"/>
              <a:buChar char="o"/>
            </a:pPr>
            <a:r>
              <a:rPr lang="sv-SE" dirty="0">
                <a:effectLst/>
                <a:ea typeface="Calibri" panose="020F0502020204030204" pitchFamily="34" charset="0"/>
              </a:rPr>
              <a:t>att gå från 23 till nio distrikt</a:t>
            </a:r>
          </a:p>
          <a:p>
            <a:pPr marL="742950" lvl="1" indent="-285750">
              <a:buFont typeface="Courier New" panose="02070309020205020404" pitchFamily="49" charset="0"/>
              <a:buChar char="o"/>
            </a:pPr>
            <a:r>
              <a:rPr lang="sv-SE" dirty="0">
                <a:effectLst/>
                <a:ea typeface="Calibri" panose="020F0502020204030204" pitchFamily="34" charset="0"/>
              </a:rPr>
              <a:t>att en ny stadgemall gäller för distrikten</a:t>
            </a:r>
          </a:p>
          <a:p>
            <a:pPr marL="742950" lvl="1" indent="-285750">
              <a:buFont typeface="Courier New" panose="02070309020205020404" pitchFamily="49" charset="0"/>
              <a:buChar char="o"/>
            </a:pPr>
            <a:r>
              <a:rPr lang="sv-SE" dirty="0">
                <a:effectLst/>
                <a:ea typeface="Calibri" panose="020F0502020204030204" pitchFamily="34" charset="0"/>
              </a:rPr>
              <a:t>att följande fyra operativa basuppgifter är av fokus/</a:t>
            </a:r>
            <a:r>
              <a:rPr lang="sv-SE" dirty="0" err="1">
                <a:effectLst/>
                <a:ea typeface="Calibri" panose="020F0502020204030204" pitchFamily="34" charset="0"/>
              </a:rPr>
              <a:t>prio</a:t>
            </a:r>
            <a:r>
              <a:rPr lang="sv-SE" dirty="0">
                <a:effectLst/>
                <a:ea typeface="Calibri" panose="020F0502020204030204" pitchFamily="34" charset="0"/>
              </a:rPr>
              <a:t>:</a:t>
            </a:r>
          </a:p>
          <a:p>
            <a:pPr marL="391477" indent="0">
              <a:buNone/>
            </a:pPr>
            <a:r>
              <a:rPr lang="sv-SE" dirty="0">
                <a:effectLst/>
                <a:ea typeface="Calibri" panose="020F0502020204030204" pitchFamily="34" charset="0"/>
              </a:rPr>
              <a:t>1. utbildning av tränare, ledare och funktionärer</a:t>
            </a:r>
            <a:br>
              <a:rPr lang="sv-SE" dirty="0">
                <a:effectLst/>
                <a:ea typeface="Calibri" panose="020F0502020204030204" pitchFamily="34" charset="0"/>
              </a:rPr>
            </a:br>
            <a:r>
              <a:rPr lang="sv-SE" dirty="0">
                <a:effectLst/>
                <a:ea typeface="Calibri" panose="020F0502020204030204" pitchFamily="34" charset="0"/>
              </a:rPr>
              <a:t>2. samarbete och erfarenhetsutbyte inom distrikten</a:t>
            </a:r>
            <a:br>
              <a:rPr lang="sv-SE" dirty="0">
                <a:effectLst/>
                <a:ea typeface="Calibri" panose="020F0502020204030204" pitchFamily="34" charset="0"/>
              </a:rPr>
            </a:br>
            <a:r>
              <a:rPr lang="sv-SE" dirty="0">
                <a:effectLst/>
                <a:ea typeface="Calibri" panose="020F0502020204030204" pitchFamily="34" charset="0"/>
              </a:rPr>
              <a:t>3. tävlingar, DM i fokus men även tävlingar för nya verksamheter </a:t>
            </a:r>
            <a:br>
              <a:rPr lang="sv-SE" dirty="0">
                <a:effectLst/>
                <a:ea typeface="Calibri" panose="020F0502020204030204" pitchFamily="34" charset="0"/>
              </a:rPr>
            </a:br>
            <a:r>
              <a:rPr lang="sv-SE" dirty="0">
                <a:effectLst/>
                <a:ea typeface="Calibri" panose="020F0502020204030204" pitchFamily="34" charset="0"/>
              </a:rPr>
              <a:t>4. styrning och samverkan med förbundskansliet</a:t>
            </a:r>
          </a:p>
          <a:p>
            <a:pPr marL="391477" indent="0">
              <a:buNone/>
            </a:pPr>
            <a:r>
              <a:rPr lang="sv-SE" dirty="0">
                <a:effectLst/>
                <a:ea typeface="Calibri" panose="020F0502020204030204" pitchFamily="34" charset="0"/>
              </a:rPr>
              <a:t>Uppdraget för SDF är att företräda, stödja och samordna Svensk Friidrotts gemensamma frågor regionalt och lokalt samt verka för och bidra till friidrottens utveckling.</a:t>
            </a:r>
          </a:p>
          <a:p>
            <a:endParaRPr lang="sv-SE" sz="1400" dirty="0"/>
          </a:p>
          <a:p>
            <a:endParaRPr lang="sv-SE" dirty="0"/>
          </a:p>
          <a:p>
            <a:endParaRPr lang="sv-SE" dirty="0"/>
          </a:p>
        </p:txBody>
      </p:sp>
      <p:sp>
        <p:nvSpPr>
          <p:cNvPr id="4" name="Platshållare för datum 3">
            <a:extLst>
              <a:ext uri="{FF2B5EF4-FFF2-40B4-BE49-F238E27FC236}">
                <a16:creationId xmlns:a16="http://schemas.microsoft.com/office/drawing/2014/main" id="{F6520D02-E6C7-487D-B8AD-5C70315F083C}"/>
              </a:ext>
            </a:extLst>
          </p:cNvPr>
          <p:cNvSpPr>
            <a:spLocks noGrp="1"/>
          </p:cNvSpPr>
          <p:nvPr>
            <p:ph type="dt" sz="half" idx="10"/>
          </p:nvPr>
        </p:nvSpPr>
        <p:spPr/>
        <p:txBody>
          <a:bodyPr/>
          <a:lstStyle/>
          <a:p>
            <a:fld id="{E358BC57-3ADE-4939-B4FF-9A9ED4782B40}" type="datetime1">
              <a:rPr lang="sv-SE" smtClean="0"/>
              <a:t>2023-10-16</a:t>
            </a:fld>
            <a:endParaRPr lang="sv-SE"/>
          </a:p>
        </p:txBody>
      </p:sp>
      <p:sp>
        <p:nvSpPr>
          <p:cNvPr id="5" name="Platshållare för sidfot 4">
            <a:extLst>
              <a:ext uri="{FF2B5EF4-FFF2-40B4-BE49-F238E27FC236}">
                <a16:creationId xmlns:a16="http://schemas.microsoft.com/office/drawing/2014/main" id="{589BA41B-D4D6-4FFA-9FED-946799A2F17C}"/>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3679F683-027E-49EB-89FA-2320DA978F81}"/>
              </a:ext>
            </a:extLst>
          </p:cNvPr>
          <p:cNvSpPr>
            <a:spLocks noGrp="1"/>
          </p:cNvSpPr>
          <p:nvPr>
            <p:ph type="sldNum" sz="quarter" idx="12"/>
          </p:nvPr>
        </p:nvSpPr>
        <p:spPr/>
        <p:txBody>
          <a:bodyPr/>
          <a:lstStyle/>
          <a:p>
            <a:fld id="{73D836DD-8858-4EE8-AC0A-01755F89DC16}" type="slidenum">
              <a:rPr lang="sv-SE" smtClean="0"/>
              <a:t>4</a:t>
            </a:fld>
            <a:endParaRPr lang="sv-SE"/>
          </a:p>
        </p:txBody>
      </p:sp>
    </p:spTree>
    <p:extLst>
      <p:ext uri="{BB962C8B-B14F-4D97-AF65-F5344CB8AC3E}">
        <p14:creationId xmlns:p14="http://schemas.microsoft.com/office/powerpoint/2010/main" val="3880911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47AD662-1486-3247-EB30-D86837A9AF36}"/>
              </a:ext>
            </a:extLst>
          </p:cNvPr>
          <p:cNvSpPr>
            <a:spLocks noGrp="1"/>
          </p:cNvSpPr>
          <p:nvPr>
            <p:ph type="dt" sz="half" idx="10"/>
          </p:nvPr>
        </p:nvSpPr>
        <p:spPr/>
        <p:txBody>
          <a:bodyPr/>
          <a:lstStyle/>
          <a:p>
            <a:fld id="{A3EC6A66-7F18-4926-8FD9-DAF89EE68EC7}" type="datetime1">
              <a:rPr lang="sv-SE" smtClean="0"/>
              <a:t>2023-10-16</a:t>
            </a:fld>
            <a:endParaRPr lang="sv-SE"/>
          </a:p>
        </p:txBody>
      </p:sp>
      <p:sp>
        <p:nvSpPr>
          <p:cNvPr id="3" name="Platshållare för sidfot 2">
            <a:extLst>
              <a:ext uri="{FF2B5EF4-FFF2-40B4-BE49-F238E27FC236}">
                <a16:creationId xmlns:a16="http://schemas.microsoft.com/office/drawing/2014/main" id="{8E26942F-01F3-BD0C-8DFF-6B2619F133E4}"/>
              </a:ext>
            </a:extLst>
          </p:cNvPr>
          <p:cNvSpPr>
            <a:spLocks noGrp="1"/>
          </p:cNvSpPr>
          <p:nvPr>
            <p:ph type="ftr" sz="quarter" idx="11"/>
          </p:nvPr>
        </p:nvSpPr>
        <p:spPr/>
        <p:txBody>
          <a:bodyPr/>
          <a:lstStyle/>
          <a:p>
            <a:r>
              <a:rPr lang="sv-SE"/>
              <a:t>Svensk Friidrott,</a:t>
            </a:r>
          </a:p>
        </p:txBody>
      </p:sp>
      <p:sp>
        <p:nvSpPr>
          <p:cNvPr id="4" name="Platshållare för bildnummer 3">
            <a:extLst>
              <a:ext uri="{FF2B5EF4-FFF2-40B4-BE49-F238E27FC236}">
                <a16:creationId xmlns:a16="http://schemas.microsoft.com/office/drawing/2014/main" id="{4008C96D-B81A-7B0B-3383-3DDBBFE5107D}"/>
              </a:ext>
            </a:extLst>
          </p:cNvPr>
          <p:cNvSpPr>
            <a:spLocks noGrp="1"/>
          </p:cNvSpPr>
          <p:nvPr>
            <p:ph type="sldNum" sz="quarter" idx="12"/>
          </p:nvPr>
        </p:nvSpPr>
        <p:spPr/>
        <p:txBody>
          <a:bodyPr/>
          <a:lstStyle/>
          <a:p>
            <a:fld id="{73D836DD-8858-4EE8-AC0A-01755F89DC16}" type="slidenum">
              <a:rPr lang="sv-SE" smtClean="0"/>
              <a:t>5</a:t>
            </a:fld>
            <a:endParaRPr lang="sv-SE"/>
          </a:p>
        </p:txBody>
      </p:sp>
      <p:pic>
        <p:nvPicPr>
          <p:cNvPr id="6" name="Bildobjekt 5" descr="En bild som visar person, sport, Sportuniform, atlet&#10;&#10;Automatiskt genererad beskrivning">
            <a:extLst>
              <a:ext uri="{FF2B5EF4-FFF2-40B4-BE49-F238E27FC236}">
                <a16:creationId xmlns:a16="http://schemas.microsoft.com/office/drawing/2014/main" id="{270CFB22-90BC-DA1C-BBFF-463E876E8B44}"/>
              </a:ext>
            </a:extLst>
          </p:cNvPr>
          <p:cNvPicPr>
            <a:picLocks noChangeAspect="1"/>
          </p:cNvPicPr>
          <p:nvPr/>
        </p:nvPicPr>
        <p:blipFill rotWithShape="1">
          <a:blip r:embed="rId3">
            <a:extLst>
              <a:ext uri="{28A0092B-C50C-407E-A947-70E740481C1C}">
                <a14:useLocalDpi xmlns:a14="http://schemas.microsoft.com/office/drawing/2010/main" val="0"/>
              </a:ext>
            </a:extLst>
          </a:blip>
          <a:srcRect t="7671" b="7536"/>
          <a:stretch/>
        </p:blipFill>
        <p:spPr>
          <a:xfrm>
            <a:off x="0" y="-1"/>
            <a:ext cx="12199257" cy="6864039"/>
          </a:xfrm>
          <a:prstGeom prst="rect">
            <a:avLst/>
          </a:prstGeom>
        </p:spPr>
      </p:pic>
    </p:spTree>
    <p:extLst>
      <p:ext uri="{BB962C8B-B14F-4D97-AF65-F5344CB8AC3E}">
        <p14:creationId xmlns:p14="http://schemas.microsoft.com/office/powerpoint/2010/main" val="84175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F3585D-2CC8-4ACB-803E-B57A0D5FA017}"/>
              </a:ext>
            </a:extLst>
          </p:cNvPr>
          <p:cNvSpPr>
            <a:spLocks noGrp="1"/>
          </p:cNvSpPr>
          <p:nvPr>
            <p:ph type="title"/>
          </p:nvPr>
        </p:nvSpPr>
        <p:spPr/>
        <p:txBody>
          <a:bodyPr/>
          <a:lstStyle/>
          <a:p>
            <a:r>
              <a:rPr lang="sv-SE" dirty="0"/>
              <a:t>Nya distrikt 2022-2024</a:t>
            </a:r>
          </a:p>
        </p:txBody>
      </p:sp>
      <p:sp>
        <p:nvSpPr>
          <p:cNvPr id="3" name="Platshållare för innehåll 2">
            <a:extLst>
              <a:ext uri="{FF2B5EF4-FFF2-40B4-BE49-F238E27FC236}">
                <a16:creationId xmlns:a16="http://schemas.microsoft.com/office/drawing/2014/main" id="{6C5C6253-4146-4DFC-B265-579B32CFB79B}"/>
              </a:ext>
            </a:extLst>
          </p:cNvPr>
          <p:cNvSpPr>
            <a:spLocks noGrp="1"/>
          </p:cNvSpPr>
          <p:nvPr>
            <p:ph idx="1"/>
          </p:nvPr>
        </p:nvSpPr>
        <p:spPr>
          <a:xfrm>
            <a:off x="1286933" y="2399962"/>
            <a:ext cx="8045753" cy="3267062"/>
          </a:xfrm>
        </p:spPr>
        <p:txBody>
          <a:bodyPr/>
          <a:lstStyle/>
          <a:p>
            <a:r>
              <a:rPr lang="sv-SE" b="1" dirty="0">
                <a:effectLst/>
                <a:ea typeface="Calibri" panose="020F0502020204030204" pitchFamily="34" charset="0"/>
              </a:rPr>
              <a:t>Finansiellt Stöd under 3 år</a:t>
            </a:r>
          </a:p>
          <a:p>
            <a:pPr marL="742950" lvl="1" indent="-285750">
              <a:buFont typeface="Courier New" panose="02070309020205020404" pitchFamily="49" charset="0"/>
              <a:buChar char="o"/>
            </a:pPr>
            <a:r>
              <a:rPr lang="sv-SE" dirty="0">
                <a:effectLst/>
                <a:ea typeface="Calibri" panose="020F0502020204030204" pitchFamily="34" charset="0"/>
              </a:rPr>
              <a:t>Verksamhetsstöd, resestöd</a:t>
            </a:r>
          </a:p>
          <a:p>
            <a:pPr marL="742950" lvl="1" indent="-285750">
              <a:buFont typeface="Courier New" panose="02070309020205020404" pitchFamily="49" charset="0"/>
              <a:buChar char="o"/>
            </a:pPr>
            <a:r>
              <a:rPr lang="sv-SE" dirty="0">
                <a:effectLst/>
                <a:ea typeface="Calibri" panose="020F0502020204030204" pitchFamily="34" charset="0"/>
              </a:rPr>
              <a:t>stöd till anställning i fem distrikt</a:t>
            </a:r>
          </a:p>
          <a:p>
            <a:pPr marL="742950" lvl="1" indent="-285750">
              <a:buFont typeface="Courier New" panose="02070309020205020404" pitchFamily="49" charset="0"/>
              <a:buChar char="o"/>
            </a:pPr>
            <a:r>
              <a:rPr lang="sv-SE" dirty="0">
                <a:effectLst/>
                <a:ea typeface="Calibri" panose="020F0502020204030204" pitchFamily="34" charset="0"/>
              </a:rPr>
              <a:t>extra stöd till övriga fyra (till befintlig anställning/arvodering)</a:t>
            </a:r>
            <a:endParaRPr lang="sv-SE" dirty="0"/>
          </a:p>
          <a:p>
            <a:r>
              <a:rPr lang="sv-SE" b="1" kern="0" dirty="0">
                <a:effectLst/>
                <a:ea typeface="Calibri" panose="020F0502020204030204" pitchFamily="34" charset="0"/>
              </a:rPr>
              <a:t>Stöd från föreningsavdelningen förbundskansliet</a:t>
            </a:r>
          </a:p>
          <a:p>
            <a:endParaRPr lang="sv-SE" dirty="0"/>
          </a:p>
        </p:txBody>
      </p:sp>
      <p:sp>
        <p:nvSpPr>
          <p:cNvPr id="4" name="Platshållare för datum 3">
            <a:extLst>
              <a:ext uri="{FF2B5EF4-FFF2-40B4-BE49-F238E27FC236}">
                <a16:creationId xmlns:a16="http://schemas.microsoft.com/office/drawing/2014/main" id="{F6520D02-E6C7-487D-B8AD-5C70315F083C}"/>
              </a:ext>
            </a:extLst>
          </p:cNvPr>
          <p:cNvSpPr>
            <a:spLocks noGrp="1"/>
          </p:cNvSpPr>
          <p:nvPr>
            <p:ph type="dt" sz="half" idx="10"/>
          </p:nvPr>
        </p:nvSpPr>
        <p:spPr/>
        <p:txBody>
          <a:bodyPr/>
          <a:lstStyle/>
          <a:p>
            <a:fld id="{E358BC57-3ADE-4939-B4FF-9A9ED4782B40}" type="datetime1">
              <a:rPr lang="sv-SE" smtClean="0"/>
              <a:t>2023-10-16</a:t>
            </a:fld>
            <a:endParaRPr lang="sv-SE"/>
          </a:p>
        </p:txBody>
      </p:sp>
      <p:sp>
        <p:nvSpPr>
          <p:cNvPr id="5" name="Platshållare för sidfot 4">
            <a:extLst>
              <a:ext uri="{FF2B5EF4-FFF2-40B4-BE49-F238E27FC236}">
                <a16:creationId xmlns:a16="http://schemas.microsoft.com/office/drawing/2014/main" id="{589BA41B-D4D6-4FFA-9FED-946799A2F17C}"/>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3679F683-027E-49EB-89FA-2320DA978F81}"/>
              </a:ext>
            </a:extLst>
          </p:cNvPr>
          <p:cNvSpPr>
            <a:spLocks noGrp="1"/>
          </p:cNvSpPr>
          <p:nvPr>
            <p:ph type="sldNum" sz="quarter" idx="12"/>
          </p:nvPr>
        </p:nvSpPr>
        <p:spPr/>
        <p:txBody>
          <a:bodyPr/>
          <a:lstStyle/>
          <a:p>
            <a:fld id="{73D836DD-8858-4EE8-AC0A-01755F89DC16}" type="slidenum">
              <a:rPr lang="sv-SE" smtClean="0"/>
              <a:t>6</a:t>
            </a:fld>
            <a:endParaRPr lang="sv-SE"/>
          </a:p>
        </p:txBody>
      </p:sp>
    </p:spTree>
    <p:extLst>
      <p:ext uri="{BB962C8B-B14F-4D97-AF65-F5344CB8AC3E}">
        <p14:creationId xmlns:p14="http://schemas.microsoft.com/office/powerpoint/2010/main" val="1825978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108C41-07B6-E6D9-E586-746385FC9824}"/>
              </a:ext>
            </a:extLst>
          </p:cNvPr>
          <p:cNvSpPr>
            <a:spLocks noGrp="1"/>
          </p:cNvSpPr>
          <p:nvPr>
            <p:ph type="title"/>
          </p:nvPr>
        </p:nvSpPr>
        <p:spPr>
          <a:xfrm>
            <a:off x="1286933" y="1331723"/>
            <a:ext cx="8906934" cy="1325563"/>
          </a:xfrm>
        </p:spPr>
        <p:txBody>
          <a:bodyPr/>
          <a:lstStyle/>
          <a:p>
            <a:r>
              <a:rPr lang="sv-SE" dirty="0"/>
              <a:t>Utvärdering av nya organisationen 2025 och framåt</a:t>
            </a:r>
          </a:p>
        </p:txBody>
      </p:sp>
      <p:sp>
        <p:nvSpPr>
          <p:cNvPr id="3" name="Platshållare för innehåll 2">
            <a:extLst>
              <a:ext uri="{FF2B5EF4-FFF2-40B4-BE49-F238E27FC236}">
                <a16:creationId xmlns:a16="http://schemas.microsoft.com/office/drawing/2014/main" id="{08570927-4F89-59A2-3477-071840C5142F}"/>
              </a:ext>
            </a:extLst>
          </p:cNvPr>
          <p:cNvSpPr>
            <a:spLocks noGrp="1"/>
          </p:cNvSpPr>
          <p:nvPr>
            <p:ph idx="1"/>
          </p:nvPr>
        </p:nvSpPr>
        <p:spPr>
          <a:xfrm>
            <a:off x="1286933" y="2657285"/>
            <a:ext cx="7882467" cy="3828973"/>
          </a:xfrm>
        </p:spPr>
        <p:txBody>
          <a:bodyPr/>
          <a:lstStyle/>
          <a:p>
            <a:r>
              <a:rPr lang="sv-SE" dirty="0">
                <a:effectLst/>
                <a:ea typeface="Calibri" panose="020F0502020204030204" pitchFamily="34" charset="0"/>
              </a:rPr>
              <a:t>Utvärdering av distriktsreformen (220101-hösten 2023)</a:t>
            </a:r>
          </a:p>
          <a:p>
            <a:r>
              <a:rPr lang="sv-SE" dirty="0">
                <a:ea typeface="Calibri" panose="020F0502020204030204" pitchFamily="34" charset="0"/>
              </a:rPr>
              <a:t>En extern utredare är anlitad hösten 2023: </a:t>
            </a:r>
            <a:r>
              <a:rPr lang="sv-SE" i="1" u="sng" dirty="0">
                <a:effectLst/>
                <a:ea typeface="Calibri" panose="020F0502020204030204" pitchFamily="34" charset="0"/>
                <a:hlinkClick r:id="rId3">
                  <a:extLst>
                    <a:ext uri="{A12FA001-AC4F-418D-AE19-62706E023703}">
                      <ahyp:hlinkClr xmlns:ahyp="http://schemas.microsoft.com/office/drawing/2018/hyperlinkcolor" val="tx"/>
                    </a:ext>
                  </a:extLst>
                </a:hlinkClick>
              </a:rPr>
              <a:t>fredrik.kron@rfsisu.se</a:t>
            </a:r>
            <a:r>
              <a:rPr lang="sv-SE" i="1" dirty="0">
                <a:effectLst/>
                <a:ea typeface="Calibri" panose="020F0502020204030204" pitchFamily="34" charset="0"/>
              </a:rPr>
              <a:t>, 070 268 11 69.</a:t>
            </a:r>
            <a:endParaRPr lang="sv-SE" i="1" dirty="0">
              <a:ea typeface="Calibri" panose="020F0502020204030204" pitchFamily="34" charset="0"/>
            </a:endParaRPr>
          </a:p>
          <a:p>
            <a:r>
              <a:rPr lang="sv-SE" dirty="0">
                <a:effectLst/>
                <a:ea typeface="Calibri" panose="020F0502020204030204" pitchFamily="34" charset="0"/>
              </a:rPr>
              <a:t>En enkät är utsänd till SFIF:s alla medlemsföreningar ca 950 </a:t>
            </a:r>
            <a:r>
              <a:rPr lang="sv-SE" dirty="0" err="1">
                <a:effectLst/>
                <a:ea typeface="Calibri" panose="020F0502020204030204" pitchFamily="34" charset="0"/>
              </a:rPr>
              <a:t>st</a:t>
            </a:r>
            <a:endParaRPr lang="sv-SE" dirty="0">
              <a:effectLst/>
              <a:ea typeface="Calibri" panose="020F0502020204030204" pitchFamily="34" charset="0"/>
            </a:endParaRPr>
          </a:p>
          <a:p>
            <a:pPr marL="742950" lvl="1" indent="-285750">
              <a:buFont typeface="Courier New" panose="02070309020205020404" pitchFamily="49" charset="0"/>
              <a:buChar char="o"/>
            </a:pPr>
            <a:r>
              <a:rPr lang="sv-SE" dirty="0">
                <a:effectLst/>
                <a:ea typeface="Calibri" panose="020F0502020204030204" pitchFamily="34" charset="0"/>
              </a:rPr>
              <a:t>Där de fyra operativa basuppgifter är i fokus</a:t>
            </a:r>
          </a:p>
          <a:p>
            <a:pPr marL="457200" lvl="1" indent="0">
              <a:buNone/>
            </a:pPr>
            <a:endParaRPr lang="sv-SE" dirty="0">
              <a:ea typeface="Calibri" panose="020F0502020204030204" pitchFamily="34" charset="0"/>
            </a:endParaRPr>
          </a:p>
          <a:p>
            <a:pPr marL="457200" lvl="1" indent="0">
              <a:buNone/>
            </a:pPr>
            <a:r>
              <a:rPr lang="sv-SE" dirty="0">
                <a:effectLst/>
                <a:ea typeface="Calibri" panose="020F0502020204030204" pitchFamily="34" charset="0"/>
              </a:rPr>
              <a:t>Intervjuer görs</a:t>
            </a:r>
          </a:p>
          <a:p>
            <a:pPr marL="742950" lvl="1" indent="-285750">
              <a:buFont typeface="Courier New" panose="02070309020205020404" pitchFamily="49" charset="0"/>
              <a:buChar char="o"/>
            </a:pPr>
            <a:r>
              <a:rPr lang="sv-SE" dirty="0">
                <a:effectLst/>
                <a:ea typeface="Calibri" panose="020F0502020204030204" pitchFamily="34" charset="0"/>
              </a:rPr>
              <a:t>med distriktens föreningsansvariga</a:t>
            </a:r>
          </a:p>
          <a:p>
            <a:pPr marL="742950" lvl="1" indent="-285750">
              <a:buFont typeface="Courier New" panose="02070309020205020404" pitchFamily="49" charset="0"/>
              <a:buChar char="o"/>
            </a:pPr>
            <a:r>
              <a:rPr lang="sv-SE" dirty="0">
                <a:effectLst/>
                <a:ea typeface="Calibri" panose="020F0502020204030204" pitchFamily="34" charset="0"/>
              </a:rPr>
              <a:t>med förtroendevalda (distriktsordförande </a:t>
            </a:r>
            <a:r>
              <a:rPr lang="sv-SE" dirty="0" err="1">
                <a:effectLst/>
                <a:ea typeface="Calibri" panose="020F0502020204030204" pitchFamily="34" charset="0"/>
              </a:rPr>
              <a:t>bl</a:t>
            </a:r>
            <a:r>
              <a:rPr lang="sv-SE" dirty="0">
                <a:effectLst/>
                <a:ea typeface="Calibri" panose="020F0502020204030204" pitchFamily="34" charset="0"/>
              </a:rPr>
              <a:t> a)</a:t>
            </a:r>
          </a:p>
          <a:p>
            <a:pPr marL="742950" lvl="1" indent="-285750">
              <a:buFont typeface="Courier New" panose="02070309020205020404" pitchFamily="49" charset="0"/>
              <a:buChar char="o"/>
            </a:pPr>
            <a:r>
              <a:rPr lang="sv-SE" dirty="0">
                <a:effectLst/>
                <a:ea typeface="Calibri" panose="020F0502020204030204" pitchFamily="34" charset="0"/>
              </a:rPr>
              <a:t>med tjänstemän på förbundskansliet</a:t>
            </a:r>
          </a:p>
          <a:p>
            <a:pPr marL="742950" lvl="1" indent="-285750">
              <a:buFont typeface="Courier New" panose="02070309020205020404" pitchFamily="49" charset="0"/>
              <a:buChar char="o"/>
            </a:pPr>
            <a:r>
              <a:rPr lang="sv-SE" dirty="0">
                <a:effectLst/>
                <a:ea typeface="Calibri" panose="020F0502020204030204" pitchFamily="34" charset="0"/>
              </a:rPr>
              <a:t>med andra som har roller inom Svensk Friidrotts organisation</a:t>
            </a:r>
          </a:p>
          <a:p>
            <a:endParaRPr lang="sv-SE" dirty="0"/>
          </a:p>
        </p:txBody>
      </p:sp>
      <p:sp>
        <p:nvSpPr>
          <p:cNvPr id="4" name="Platshållare för datum 3">
            <a:extLst>
              <a:ext uri="{FF2B5EF4-FFF2-40B4-BE49-F238E27FC236}">
                <a16:creationId xmlns:a16="http://schemas.microsoft.com/office/drawing/2014/main" id="{11104D43-B4EC-4B20-3019-74B5C5AECB6E}"/>
              </a:ext>
            </a:extLst>
          </p:cNvPr>
          <p:cNvSpPr>
            <a:spLocks noGrp="1"/>
          </p:cNvSpPr>
          <p:nvPr>
            <p:ph type="dt" sz="half" idx="10"/>
          </p:nvPr>
        </p:nvSpPr>
        <p:spPr/>
        <p:txBody>
          <a:bodyPr/>
          <a:lstStyle/>
          <a:p>
            <a:fld id="{4BCC1396-EDD9-4C27-B8F2-EB02B51CD38B}" type="datetime1">
              <a:rPr lang="sv-SE" smtClean="0"/>
              <a:t>2023-10-16</a:t>
            </a:fld>
            <a:endParaRPr lang="sv-SE"/>
          </a:p>
        </p:txBody>
      </p:sp>
      <p:sp>
        <p:nvSpPr>
          <p:cNvPr id="5" name="Platshållare för sidfot 4">
            <a:extLst>
              <a:ext uri="{FF2B5EF4-FFF2-40B4-BE49-F238E27FC236}">
                <a16:creationId xmlns:a16="http://schemas.microsoft.com/office/drawing/2014/main" id="{2E6AF2A1-A181-6A70-9C0F-2A8B7053A8B9}"/>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D7660C3B-1740-D546-26DD-520FC23C2288}"/>
              </a:ext>
            </a:extLst>
          </p:cNvPr>
          <p:cNvSpPr>
            <a:spLocks noGrp="1"/>
          </p:cNvSpPr>
          <p:nvPr>
            <p:ph type="sldNum" sz="quarter" idx="12"/>
          </p:nvPr>
        </p:nvSpPr>
        <p:spPr/>
        <p:txBody>
          <a:bodyPr/>
          <a:lstStyle/>
          <a:p>
            <a:fld id="{73D836DD-8858-4EE8-AC0A-01755F89DC16}" type="slidenum">
              <a:rPr lang="sv-SE" smtClean="0"/>
              <a:t>7</a:t>
            </a:fld>
            <a:endParaRPr lang="sv-SE"/>
          </a:p>
        </p:txBody>
      </p:sp>
    </p:spTree>
    <p:extLst>
      <p:ext uri="{BB962C8B-B14F-4D97-AF65-F5344CB8AC3E}">
        <p14:creationId xmlns:p14="http://schemas.microsoft.com/office/powerpoint/2010/main" val="1246055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2727BA-6E6B-27AA-4A8C-31718F9FD291}"/>
              </a:ext>
            </a:extLst>
          </p:cNvPr>
          <p:cNvSpPr>
            <a:spLocks noGrp="1"/>
          </p:cNvSpPr>
          <p:nvPr>
            <p:ph type="title"/>
          </p:nvPr>
        </p:nvSpPr>
        <p:spPr>
          <a:xfrm>
            <a:off x="1286933" y="1331723"/>
            <a:ext cx="7882467" cy="805499"/>
          </a:xfrm>
        </p:spPr>
        <p:txBody>
          <a:bodyPr/>
          <a:lstStyle/>
          <a:p>
            <a:r>
              <a:rPr lang="sv-SE" dirty="0"/>
              <a:t>Framåt …</a:t>
            </a:r>
          </a:p>
        </p:txBody>
      </p:sp>
      <p:sp>
        <p:nvSpPr>
          <p:cNvPr id="3" name="Platshållare för innehåll 2">
            <a:extLst>
              <a:ext uri="{FF2B5EF4-FFF2-40B4-BE49-F238E27FC236}">
                <a16:creationId xmlns:a16="http://schemas.microsoft.com/office/drawing/2014/main" id="{BB600594-FA04-341D-5026-61F9F9F6387E}"/>
              </a:ext>
            </a:extLst>
          </p:cNvPr>
          <p:cNvSpPr>
            <a:spLocks noGrp="1"/>
          </p:cNvSpPr>
          <p:nvPr>
            <p:ph idx="1"/>
          </p:nvPr>
        </p:nvSpPr>
        <p:spPr>
          <a:xfrm>
            <a:off x="1304256" y="2292786"/>
            <a:ext cx="7882467" cy="2699763"/>
          </a:xfrm>
        </p:spPr>
        <p:txBody>
          <a:bodyPr/>
          <a:lstStyle/>
          <a:p>
            <a:r>
              <a:rPr lang="sv-SE" dirty="0">
                <a:ea typeface="Calibri" panose="020F0502020204030204" pitchFamily="34" charset="0"/>
              </a:rPr>
              <a:t>Utredarens slutsatser kommer att presenteras i en s</a:t>
            </a:r>
            <a:r>
              <a:rPr lang="sv-SE" dirty="0">
                <a:effectLst/>
                <a:ea typeface="Calibri" panose="020F0502020204030204" pitchFamily="34" charset="0"/>
              </a:rPr>
              <a:t>lutrapport, som kommer ligga till grund för styrelsens förslag på väg framåt till förbundsårsmötet I Uddevalla mars 2024.</a:t>
            </a:r>
          </a:p>
          <a:p>
            <a:r>
              <a:rPr lang="sv-SE" dirty="0">
                <a:ea typeface="Calibri" panose="020F0502020204030204" pitchFamily="34" charset="0"/>
              </a:rPr>
              <a:t>Förslaget kommer</a:t>
            </a:r>
            <a:r>
              <a:rPr lang="sv-SE" dirty="0">
                <a:effectLst/>
                <a:ea typeface="Calibri" panose="020F0502020204030204" pitchFamily="34" charset="0"/>
              </a:rPr>
              <a:t> påvisa distriktens framtida utformning och dess finansiering samt i förlängningen stöttning till SFIF:s medlemsföreningar from 1/1 2025 och framåt (tidslängd får vi återkomma till).</a:t>
            </a:r>
          </a:p>
          <a:p>
            <a:r>
              <a:rPr lang="sv-SE" dirty="0">
                <a:effectLst/>
                <a:ea typeface="Calibri" panose="020F0502020204030204" pitchFamily="34" charset="0"/>
              </a:rPr>
              <a:t>Höstkonferens 11-12 november.</a:t>
            </a:r>
          </a:p>
          <a:p>
            <a:endParaRPr lang="sv-SE" dirty="0"/>
          </a:p>
        </p:txBody>
      </p:sp>
      <p:sp>
        <p:nvSpPr>
          <p:cNvPr id="4" name="Platshållare för datum 3">
            <a:extLst>
              <a:ext uri="{FF2B5EF4-FFF2-40B4-BE49-F238E27FC236}">
                <a16:creationId xmlns:a16="http://schemas.microsoft.com/office/drawing/2014/main" id="{CCCB403D-A9B0-CA93-C196-0F3C283F4EAF}"/>
              </a:ext>
            </a:extLst>
          </p:cNvPr>
          <p:cNvSpPr>
            <a:spLocks noGrp="1"/>
          </p:cNvSpPr>
          <p:nvPr>
            <p:ph type="dt" sz="half" idx="10"/>
          </p:nvPr>
        </p:nvSpPr>
        <p:spPr/>
        <p:txBody>
          <a:bodyPr/>
          <a:lstStyle/>
          <a:p>
            <a:fld id="{4BCC1396-EDD9-4C27-B8F2-EB02B51CD38B}" type="datetime1">
              <a:rPr lang="sv-SE" smtClean="0"/>
              <a:t>2023-10-16</a:t>
            </a:fld>
            <a:endParaRPr lang="sv-SE"/>
          </a:p>
        </p:txBody>
      </p:sp>
      <p:sp>
        <p:nvSpPr>
          <p:cNvPr id="5" name="Platshållare för sidfot 4">
            <a:extLst>
              <a:ext uri="{FF2B5EF4-FFF2-40B4-BE49-F238E27FC236}">
                <a16:creationId xmlns:a16="http://schemas.microsoft.com/office/drawing/2014/main" id="{C718E5D0-FFFC-C4E3-8247-B9A667B62711}"/>
              </a:ext>
            </a:extLst>
          </p:cNvPr>
          <p:cNvSpPr>
            <a:spLocks noGrp="1"/>
          </p:cNvSpPr>
          <p:nvPr>
            <p:ph type="ftr" sz="quarter" idx="11"/>
          </p:nvPr>
        </p:nvSpPr>
        <p:spPr/>
        <p:txBody>
          <a:bodyPr/>
          <a:lstStyle/>
          <a:p>
            <a:r>
              <a:rPr lang="sv-SE"/>
              <a:t>Svensk Friidrott,</a:t>
            </a:r>
          </a:p>
        </p:txBody>
      </p:sp>
      <p:sp>
        <p:nvSpPr>
          <p:cNvPr id="6" name="Platshållare för bildnummer 5">
            <a:extLst>
              <a:ext uri="{FF2B5EF4-FFF2-40B4-BE49-F238E27FC236}">
                <a16:creationId xmlns:a16="http://schemas.microsoft.com/office/drawing/2014/main" id="{45E7FD81-1FCE-C17D-2113-414D56FF8AED}"/>
              </a:ext>
            </a:extLst>
          </p:cNvPr>
          <p:cNvSpPr>
            <a:spLocks noGrp="1"/>
          </p:cNvSpPr>
          <p:nvPr>
            <p:ph type="sldNum" sz="quarter" idx="12"/>
          </p:nvPr>
        </p:nvSpPr>
        <p:spPr/>
        <p:txBody>
          <a:bodyPr/>
          <a:lstStyle/>
          <a:p>
            <a:fld id="{73D836DD-8858-4EE8-AC0A-01755F89DC16}" type="slidenum">
              <a:rPr lang="sv-SE" smtClean="0"/>
              <a:t>8</a:t>
            </a:fld>
            <a:endParaRPr lang="sv-SE"/>
          </a:p>
        </p:txBody>
      </p:sp>
    </p:spTree>
    <p:extLst>
      <p:ext uri="{BB962C8B-B14F-4D97-AF65-F5344CB8AC3E}">
        <p14:creationId xmlns:p14="http://schemas.microsoft.com/office/powerpoint/2010/main" val="1300398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03F589-6411-1E31-44AC-FCA4AD68351A}"/>
              </a:ext>
            </a:extLst>
          </p:cNvPr>
          <p:cNvSpPr>
            <a:spLocks noGrp="1"/>
          </p:cNvSpPr>
          <p:nvPr>
            <p:ph type="ctrTitle"/>
          </p:nvPr>
        </p:nvSpPr>
        <p:spPr/>
        <p:txBody>
          <a:bodyPr/>
          <a:lstStyle/>
          <a:p>
            <a:r>
              <a:rPr lang="sv-SE" dirty="0" err="1"/>
              <a:t>FörbundsårsmöteT</a:t>
            </a:r>
            <a:r>
              <a:rPr lang="sv-SE" dirty="0"/>
              <a:t> 2023</a:t>
            </a:r>
            <a:br>
              <a:rPr lang="sv-SE" dirty="0"/>
            </a:br>
            <a:r>
              <a:rPr lang="sv-SE" dirty="0"/>
              <a:t>Återremisser</a:t>
            </a:r>
          </a:p>
        </p:txBody>
      </p:sp>
      <p:sp>
        <p:nvSpPr>
          <p:cNvPr id="4" name="Platshållare för datum 3">
            <a:extLst>
              <a:ext uri="{FF2B5EF4-FFF2-40B4-BE49-F238E27FC236}">
                <a16:creationId xmlns:a16="http://schemas.microsoft.com/office/drawing/2014/main" id="{A00CFA88-DF79-F093-CC64-601729C4C0E0}"/>
              </a:ext>
            </a:extLst>
          </p:cNvPr>
          <p:cNvSpPr>
            <a:spLocks noGrp="1"/>
          </p:cNvSpPr>
          <p:nvPr>
            <p:ph type="dt" sz="half" idx="10"/>
          </p:nvPr>
        </p:nvSpPr>
        <p:spPr/>
        <p:txBody>
          <a:bodyPr/>
          <a:lstStyle/>
          <a:p>
            <a:fld id="{4D31D371-1242-4B8F-ACA6-2D10234A0A62}" type="datetime1">
              <a:rPr lang="sv-SE" smtClean="0"/>
              <a:t>2023-10-16</a:t>
            </a:fld>
            <a:endParaRPr lang="sv-SE"/>
          </a:p>
        </p:txBody>
      </p:sp>
    </p:spTree>
    <p:extLst>
      <p:ext uri="{BB962C8B-B14F-4D97-AF65-F5344CB8AC3E}">
        <p14:creationId xmlns:p14="http://schemas.microsoft.com/office/powerpoint/2010/main" val="2452981343"/>
      </p:ext>
    </p:extLst>
  </p:cSld>
  <p:clrMapOvr>
    <a:masterClrMapping/>
  </p:clrMapOvr>
</p:sld>
</file>

<file path=ppt/theme/theme1.xml><?xml version="1.0" encoding="utf-8"?>
<a:theme xmlns:a="http://schemas.openxmlformats.org/drawingml/2006/main" name="Svensk Friidrott">
  <a:themeElements>
    <a:clrScheme name="Svenska Friidrottsförb 2022">
      <a:dk1>
        <a:srgbClr val="333333"/>
      </a:dk1>
      <a:lt1>
        <a:sysClr val="window" lastClr="FFFFFF"/>
      </a:lt1>
      <a:dk2>
        <a:srgbClr val="0065BD"/>
      </a:dk2>
      <a:lt2>
        <a:srgbClr val="FECB00"/>
      </a:lt2>
      <a:accent1>
        <a:srgbClr val="1D3B77"/>
      </a:accent1>
      <a:accent2>
        <a:srgbClr val="0065BD"/>
      </a:accent2>
      <a:accent3>
        <a:srgbClr val="E7A740"/>
      </a:accent3>
      <a:accent4>
        <a:srgbClr val="67A7DE"/>
      </a:accent4>
      <a:accent5>
        <a:srgbClr val="FCF2D7"/>
      </a:accent5>
      <a:accent6>
        <a:srgbClr val="FCCB00"/>
      </a:accent6>
      <a:hlink>
        <a:srgbClr val="0065BD"/>
      </a:hlink>
      <a:folHlink>
        <a:srgbClr val="E7A740"/>
      </a:folHlink>
    </a:clrScheme>
    <a:fontScheme name="Svensk Friidrott Futura book">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enskFriidrott 2022 FUTURA BOOK VER5" id="{AAD54C54-9508-4D2C-B9EA-CF8D40A8AF91}" vid="{9E09C374-3815-4E4A-82B5-1DFFCCFD52D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svenskfriidrott-2022-futura-book-ver5 (7)</Template>
  <TotalTime>10235</TotalTime>
  <Words>4400</Words>
  <Application>Microsoft Office PowerPoint</Application>
  <PresentationFormat>Widescreen</PresentationFormat>
  <Paragraphs>382</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Courier New</vt:lpstr>
      <vt:lpstr>Futura Std Book</vt:lpstr>
      <vt:lpstr>Symbol</vt:lpstr>
      <vt:lpstr>Times New Roman</vt:lpstr>
      <vt:lpstr>Svensk Friidrott</vt:lpstr>
      <vt:lpstr>SDF;s HöstMÖTEN 2023</vt:lpstr>
      <vt:lpstr>PowerPoint Presentation</vt:lpstr>
      <vt:lpstr>Ny regional organisation </vt:lpstr>
      <vt:lpstr>Bakgrund ny distriktsorganisation</vt:lpstr>
      <vt:lpstr>PowerPoint Presentation</vt:lpstr>
      <vt:lpstr>Nya distrikt 2022-2024</vt:lpstr>
      <vt:lpstr>Utvärdering av nya organisationen 2025 och framåt</vt:lpstr>
      <vt:lpstr>Framåt …</vt:lpstr>
      <vt:lpstr>FörbundsårsmöteT 2023 Återremisser</vt:lpstr>
      <vt:lpstr>Tidsplans återremisser och uppdrag</vt:lpstr>
      <vt:lpstr>PowerPoint Presentation</vt:lpstr>
      <vt:lpstr>Återremisser och uppdrag från FÅM 2023</vt:lpstr>
      <vt:lpstr>INFÖR FörbundsårsmöteT 2024</vt:lpstr>
      <vt:lpstr>Tidsplan</vt:lpstr>
      <vt:lpstr>Övrig INFO från förbundskansliet</vt:lpstr>
      <vt:lpstr>Utbildningsplattform</vt:lpstr>
      <vt:lpstr>PowerPoint Presentation</vt:lpstr>
      <vt:lpstr>Ledarsatsning 2023-2024</vt:lpstr>
      <vt:lpstr>PowerPoint Presentation</vt:lpstr>
      <vt:lpstr>Veteran-VM i Göteborg 13-25 augusti 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HöstMÖTEN 2023</dc:title>
  <dc:creator>Lova Hagerfors</dc:creator>
  <cp:lastModifiedBy>Freja Avebäck</cp:lastModifiedBy>
  <cp:revision>6</cp:revision>
  <dcterms:created xsi:type="dcterms:W3CDTF">2023-09-11T06:25:35Z</dcterms:created>
  <dcterms:modified xsi:type="dcterms:W3CDTF">2023-10-16T07:18:53Z</dcterms:modified>
</cp:coreProperties>
</file>