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Ex1.xml" ContentType="application/vnd.ms-office.chartex+xml"/>
  <Override PartName="/ppt/charts/style12.xml" ContentType="application/vnd.ms-office.chartstyle+xml"/>
  <Override PartName="/ppt/charts/colors12.xml" ContentType="application/vnd.ms-office.chartcolorstyle+xml"/>
  <Override PartName="/ppt/charts/chart12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8" r:id="rId2"/>
    <p:sldId id="289" r:id="rId3"/>
    <p:sldId id="258" r:id="rId4"/>
    <p:sldId id="261" r:id="rId5"/>
    <p:sldId id="262" r:id="rId6"/>
    <p:sldId id="259" r:id="rId7"/>
    <p:sldId id="285" r:id="rId8"/>
    <p:sldId id="283" r:id="rId9"/>
    <p:sldId id="256" r:id="rId10"/>
    <p:sldId id="257" r:id="rId11"/>
    <p:sldId id="265" r:id="rId12"/>
    <p:sldId id="263" r:id="rId13"/>
    <p:sldId id="282" r:id="rId14"/>
    <p:sldId id="260" r:id="rId15"/>
    <p:sldId id="266" r:id="rId16"/>
    <p:sldId id="264" r:id="rId17"/>
    <p:sldId id="286" r:id="rId1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62"/>
  </p:normalViewPr>
  <p:slideViewPr>
    <p:cSldViewPr snapToGrid="0" showGuides="1">
      <p:cViewPr varScale="1">
        <p:scale>
          <a:sx n="67" d="100"/>
          <a:sy n="67" d="100"/>
        </p:scale>
        <p:origin x="392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y Sundqvist" userId="7235d86f-566a-4a42-846d-347b67caf121" providerId="ADAL" clId="{3BAAA31D-4FFD-4D70-A6C8-9D3A5655149B}"/>
    <pc:docChg chg="modSld">
      <pc:chgData name="Jenny Sundqvist" userId="7235d86f-566a-4a42-846d-347b67caf121" providerId="ADAL" clId="{3BAAA31D-4FFD-4D70-A6C8-9D3A5655149B}" dt="2025-02-02T11:46:29.201" v="7" actId="20577"/>
      <pc:docMkLst>
        <pc:docMk/>
      </pc:docMkLst>
      <pc:sldChg chg="modSp mod">
        <pc:chgData name="Jenny Sundqvist" userId="7235d86f-566a-4a42-846d-347b67caf121" providerId="ADAL" clId="{3BAAA31D-4FFD-4D70-A6C8-9D3A5655149B}" dt="2025-02-02T11:46:29.201" v="7" actId="20577"/>
        <pc:sldMkLst>
          <pc:docMk/>
          <pc:sldMk cId="808221626" sldId="256"/>
        </pc:sldMkLst>
        <pc:spChg chg="mod">
          <ac:chgData name="Jenny Sundqvist" userId="7235d86f-566a-4a42-846d-347b67caf121" providerId="ADAL" clId="{3BAAA31D-4FFD-4D70-A6C8-9D3A5655149B}" dt="2025-02-02T11:46:29.201" v="7" actId="20577"/>
          <ac:spMkLst>
            <pc:docMk/>
            <pc:sldMk cId="808221626" sldId="256"/>
            <ac:spMk id="5" creationId="{4FB0F28B-962C-E01F-326B-6FE9C00701CA}"/>
          </ac:spMkLst>
        </pc:spChg>
      </pc:sldChg>
      <pc:sldChg chg="modSp mod">
        <pc:chgData name="Jenny Sundqvist" userId="7235d86f-566a-4a42-846d-347b67caf121" providerId="ADAL" clId="{3BAAA31D-4FFD-4D70-A6C8-9D3A5655149B}" dt="2025-02-02T11:46:14.064" v="6" actId="20577"/>
        <pc:sldMkLst>
          <pc:docMk/>
          <pc:sldMk cId="1613055384" sldId="283"/>
        </pc:sldMkLst>
        <pc:spChg chg="mod">
          <ac:chgData name="Jenny Sundqvist" userId="7235d86f-566a-4a42-846d-347b67caf121" providerId="ADAL" clId="{3BAAA31D-4FFD-4D70-A6C8-9D3A5655149B}" dt="2025-02-02T11:46:14.064" v="6" actId="20577"/>
          <ac:spMkLst>
            <pc:docMk/>
            <pc:sldMk cId="1613055384" sldId="283"/>
            <ac:spMk id="2" creationId="{737AC8F7-4DFC-F20E-F43E-436AB16191C6}"/>
          </ac:spMkLst>
        </pc:spChg>
      </pc:sldChg>
      <pc:sldChg chg="modSp mod">
        <pc:chgData name="Jenny Sundqvist" userId="7235d86f-566a-4a42-846d-347b67caf121" providerId="ADAL" clId="{3BAAA31D-4FFD-4D70-A6C8-9D3A5655149B}" dt="2025-02-02T11:43:52.197" v="4" actId="20577"/>
        <pc:sldMkLst>
          <pc:docMk/>
          <pc:sldMk cId="2057903821" sldId="289"/>
        </pc:sldMkLst>
        <pc:spChg chg="mod">
          <ac:chgData name="Jenny Sundqvist" userId="7235d86f-566a-4a42-846d-347b67caf121" providerId="ADAL" clId="{3BAAA31D-4FFD-4D70-A6C8-9D3A5655149B}" dt="2025-02-02T11:43:52.197" v="4" actId="20577"/>
          <ac:spMkLst>
            <pc:docMk/>
            <pc:sldMk cId="2057903821" sldId="289"/>
            <ac:spMk id="3" creationId="{A2FBA974-5B19-14B6-657C-29487A9FC8CC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tamo\Dropbox\Mac\Documents\Svenska%20motionslopp\Motionslopp2024%20arbete%20-%20SFIF%20underso&#776;knim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tamo\Dropbox\Mac\Documents\Svenska%20motionslopp\Motionslopp2024%20arbete%20-%20SFIF%20underso&#776;knimng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tamo\Dropbox\Mac\Documents\Svenska%20motionslopp\Motionslopp2024%20arbete%20-%20SFIF%20underso&#776;knimng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tamo\Dropbox\Mac\Documents\Svenska%20motionslopp\Motionslopp2024%20arbete%20-%20SFIF%20underso&#776;knimng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tamo\Dropbox\Mac\Documents\Svenska%20motionslopp\Motionslopp2024%20arbete%20-%20SFIF%20underso&#776;knimng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tamo\Dropbox\Mac\Documents\Svenska%20motionslopp\Motionslopp2024%20arbete%20-%20SFIF%20underso&#776;knimng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tamo\Dropbox\Mac\Documents\Svenska%20motionslopp\Motionslopp2024%20arbete%20-%20SFIF%20underso&#776;knimng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tamo\Dropbox\Mac\Documents\Svenska%20motionslopp\Motionslopp2024%20arbete%20-%20SFIF%20underso&#776;knimng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tamo\Dropbox\Mac\Documents\Svenska%20motionslopp\Motionslopp2024%20arbete%20-%20SFIF%20underso&#776;knimng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tamo\Dropbox\Mac\Documents\Svenska%20motionslopp\Motionslopp2024%20arbete%20-%20SFIF%20underso&#776;knimng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tamo\Dropbox\Mac\Documents\Svenska%20motionslopp\Motionslopp2024%20arbete%20-%20SFIF%20underso&#776;knimng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stamo\Dropbox\Mac\Documents\Svenska%20motionslopp\A&#778;terstartmotionslopp2023-489093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2.xml"/><Relationship Id="rId2" Type="http://schemas.microsoft.com/office/2011/relationships/chartStyle" Target="style12.xml"/><Relationship Id="rId1" Type="http://schemas.openxmlformats.org/officeDocument/2006/relationships/oleObject" Target="file:///\\Users\stamo\Dropbox\Mac\Documents\Svenska%20motionslopp\Motionslopp2024%20arbete%20-%20SFIF%20underso&#776;knim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552382888915615E-2"/>
          <c:y val="0.12678588579429895"/>
          <c:w val="0.94738184370239953"/>
          <c:h val="0.80749999485139923"/>
        </c:manualLayout>
      </c:layout>
      <c:lineChart>
        <c:grouping val="standard"/>
        <c:varyColors val="0"/>
        <c:ser>
          <c:idx val="0"/>
          <c:order val="0"/>
          <c:tx>
            <c:strRef>
              <c:f>Bilder!$P$77</c:f>
              <c:strCache>
                <c:ptCount val="1"/>
                <c:pt idx="0">
                  <c:v>Minskat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Bilder!$Q$76:$S$76</c:f>
              <c:numCache>
                <c:formatCode>General</c:formatCode>
                <c:ptCount val="3"/>
                <c:pt idx="0">
                  <c:v>2020</c:v>
                </c:pt>
                <c:pt idx="1">
                  <c:v>2023</c:v>
                </c:pt>
                <c:pt idx="2">
                  <c:v>2025</c:v>
                </c:pt>
              </c:numCache>
            </c:numRef>
          </c:cat>
          <c:val>
            <c:numRef>
              <c:f>Bilder!$Q$77:$S$77</c:f>
              <c:numCache>
                <c:formatCode>0%</c:formatCode>
                <c:ptCount val="3"/>
                <c:pt idx="0">
                  <c:v>0.125</c:v>
                </c:pt>
                <c:pt idx="1">
                  <c:v>0.44</c:v>
                </c:pt>
                <c:pt idx="2">
                  <c:v>0.13675213675213677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873-F848-88B8-17E1AF69F188}"/>
            </c:ext>
          </c:extLst>
        </c:ser>
        <c:ser>
          <c:idx val="2"/>
          <c:order val="1"/>
          <c:tx>
            <c:strRef>
              <c:f>Bilder!$P$79</c:f>
              <c:strCache>
                <c:ptCount val="1"/>
                <c:pt idx="0">
                  <c:v>Ökat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Bilder!$Q$76:$S$76</c:f>
              <c:numCache>
                <c:formatCode>General</c:formatCode>
                <c:ptCount val="3"/>
                <c:pt idx="0">
                  <c:v>2020</c:v>
                </c:pt>
                <c:pt idx="1">
                  <c:v>2023</c:v>
                </c:pt>
                <c:pt idx="2">
                  <c:v>2025</c:v>
                </c:pt>
              </c:numCache>
            </c:numRef>
          </c:cat>
          <c:val>
            <c:numRef>
              <c:f>Bilder!$Q$79:$S$79</c:f>
              <c:numCache>
                <c:formatCode>0%</c:formatCode>
                <c:ptCount val="3"/>
                <c:pt idx="0">
                  <c:v>0.45099999999999996</c:v>
                </c:pt>
                <c:pt idx="1">
                  <c:v>0.182</c:v>
                </c:pt>
                <c:pt idx="2">
                  <c:v>0.35470085470085472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873-F848-88B8-17E1AF69F1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59062639"/>
        <c:axId val="2031715503"/>
      </c:lineChart>
      <c:catAx>
        <c:axId val="20590626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031715503"/>
        <c:crosses val="autoZero"/>
        <c:auto val="1"/>
        <c:lblAlgn val="ctr"/>
        <c:lblOffset val="100"/>
        <c:noMultiLvlLbl val="0"/>
      </c:catAx>
      <c:valAx>
        <c:axId val="20317155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0590626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1870556532607752"/>
          <c:y val="0.44897502591618405"/>
          <c:w val="0.18110276329869121"/>
          <c:h val="6.59706132844759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Bilder!$E$141:$E$147</c:f>
              <c:strCache>
                <c:ptCount val="7"/>
                <c:pt idx="0">
                  <c:v>Löpningträning till andra idrotter</c:v>
                </c:pt>
                <c:pt idx="1">
                  <c:v>Vuxenträning</c:v>
                </c:pt>
                <c:pt idx="2">
                  <c:v>Företagsträning</c:v>
                </c:pt>
                <c:pt idx="3">
                  <c:v>Föreläsningar</c:v>
                </c:pt>
                <c:pt idx="4">
                  <c:v>Löparresor</c:v>
                </c:pt>
                <c:pt idx="5">
                  <c:v>Vandringsresor</c:v>
                </c:pt>
                <c:pt idx="6">
                  <c:v>Andra löpartjänster</c:v>
                </c:pt>
              </c:strCache>
            </c:strRef>
          </c:cat>
          <c:val>
            <c:numRef>
              <c:f>Bilder!$F$141:$F$147</c:f>
              <c:numCache>
                <c:formatCode>0%</c:formatCode>
                <c:ptCount val="7"/>
                <c:pt idx="0">
                  <c:v>0.14957264957264957</c:v>
                </c:pt>
                <c:pt idx="1">
                  <c:v>0.18376068376068377</c:v>
                </c:pt>
                <c:pt idx="2">
                  <c:v>7.2649572649572655E-2</c:v>
                </c:pt>
                <c:pt idx="3">
                  <c:v>5.9829059829059832E-2</c:v>
                </c:pt>
                <c:pt idx="4">
                  <c:v>7.6923076923076927E-2</c:v>
                </c:pt>
                <c:pt idx="5">
                  <c:v>1.282051282051282E-2</c:v>
                </c:pt>
                <c:pt idx="6">
                  <c:v>6.8376068376068383E-2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AD-4940-BED0-BD8C566397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30456223"/>
        <c:axId val="2130608479"/>
      </c:barChart>
      <c:catAx>
        <c:axId val="21304562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130608479"/>
        <c:crosses val="autoZero"/>
        <c:auto val="1"/>
        <c:lblAlgn val="ctr"/>
        <c:lblOffset val="100"/>
        <c:noMultiLvlLbl val="0"/>
      </c:catAx>
      <c:valAx>
        <c:axId val="213060847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1304562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Bilder!$E$153:$E$164</c:f>
              <c:strCache>
                <c:ptCount val="12"/>
                <c:pt idx="0">
                  <c:v>Landsvägsarrangör</c:v>
                </c:pt>
                <c:pt idx="1">
                  <c:v>Terrängarrangör</c:v>
                </c:pt>
                <c:pt idx="2">
                  <c:v>Trailarrangör</c:v>
                </c:pt>
                <c:pt idx="3">
                  <c:v>OCR-arrangör</c:v>
                </c:pt>
                <c:pt idx="4">
                  <c:v>Ultraarrangör</c:v>
                </c:pt>
                <c:pt idx="5">
                  <c:v>Backyardarrangör</c:v>
                </c:pt>
                <c:pt idx="6">
                  <c:v>Upplevelselopparrangör</c:v>
                </c:pt>
                <c:pt idx="7">
                  <c:v>Företagsloppsarrangör</c:v>
                </c:pt>
                <c:pt idx="8">
                  <c:v>Charitylopparrangör</c:v>
                </c:pt>
                <c:pt idx="9">
                  <c:v>Gång/vandring arrangör</c:v>
                </c:pt>
                <c:pt idx="10">
                  <c:v>Paraarrangör</c:v>
                </c:pt>
                <c:pt idx="11">
                  <c:v>Annan arrangör</c:v>
                </c:pt>
              </c:strCache>
            </c:strRef>
          </c:cat>
          <c:val>
            <c:numRef>
              <c:f>Bilder!$F$153:$F$164</c:f>
              <c:numCache>
                <c:formatCode>0%</c:formatCode>
                <c:ptCount val="12"/>
                <c:pt idx="0">
                  <c:v>0.50854700854700852</c:v>
                </c:pt>
                <c:pt idx="1">
                  <c:v>0.50427350427350426</c:v>
                </c:pt>
                <c:pt idx="2">
                  <c:v>0.28632478632478631</c:v>
                </c:pt>
                <c:pt idx="3">
                  <c:v>4.7008547008547008E-2</c:v>
                </c:pt>
                <c:pt idx="4">
                  <c:v>5.5555555555555552E-2</c:v>
                </c:pt>
                <c:pt idx="5">
                  <c:v>5.5555555555555552E-2</c:v>
                </c:pt>
                <c:pt idx="6">
                  <c:v>9.8290598290598288E-2</c:v>
                </c:pt>
                <c:pt idx="7">
                  <c:v>8.9743589743589744E-2</c:v>
                </c:pt>
                <c:pt idx="8">
                  <c:v>0.11965811965811966</c:v>
                </c:pt>
                <c:pt idx="9">
                  <c:v>0.15811965811965811</c:v>
                </c:pt>
                <c:pt idx="10">
                  <c:v>0.12393162393162394</c:v>
                </c:pt>
                <c:pt idx="11">
                  <c:v>0.12393162393162394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66-6A42-B082-97C9B10786B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124056111"/>
        <c:axId val="2124008831"/>
      </c:barChart>
      <c:catAx>
        <c:axId val="21240561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124008831"/>
        <c:crosses val="autoZero"/>
        <c:auto val="1"/>
        <c:lblAlgn val="ctr"/>
        <c:lblOffset val="100"/>
        <c:noMultiLvlLbl val="0"/>
      </c:catAx>
      <c:valAx>
        <c:axId val="212400883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1240561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Bilder!$B$239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Bilder!$C$238:$E$238</c:f>
              <c:numCache>
                <c:formatCode>General</c:formatCode>
                <c:ptCount val="3"/>
                <c:pt idx="0">
                  <c:v>2020</c:v>
                </c:pt>
                <c:pt idx="1">
                  <c:v>2023</c:v>
                </c:pt>
                <c:pt idx="2">
                  <c:v>2025</c:v>
                </c:pt>
              </c:numCache>
            </c:numRef>
          </c:cat>
          <c:val>
            <c:numRef>
              <c:f>Bilder!$C$239:$E$239</c:f>
              <c:numCache>
                <c:formatCode>0%</c:formatCode>
                <c:ptCount val="3"/>
                <c:pt idx="0">
                  <c:v>0.6</c:v>
                </c:pt>
                <c:pt idx="1">
                  <c:v>0.33</c:v>
                </c:pt>
                <c:pt idx="2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F8-BD41-B1F0-FCA3D7EB2580}"/>
            </c:ext>
          </c:extLst>
        </c:ser>
        <c:ser>
          <c:idx val="1"/>
          <c:order val="1"/>
          <c:tx>
            <c:strRef>
              <c:f>Bilder!$B$240</c:f>
              <c:strCache>
                <c:ptCount val="1"/>
                <c:pt idx="0">
                  <c:v>Nej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Bilder!$C$238:$E$238</c:f>
              <c:numCache>
                <c:formatCode>General</c:formatCode>
                <c:ptCount val="3"/>
                <c:pt idx="0">
                  <c:v>2020</c:v>
                </c:pt>
                <c:pt idx="1">
                  <c:v>2023</c:v>
                </c:pt>
                <c:pt idx="2">
                  <c:v>2025</c:v>
                </c:pt>
              </c:numCache>
            </c:numRef>
          </c:cat>
          <c:val>
            <c:numRef>
              <c:f>Bilder!$C$240:$E$240</c:f>
              <c:numCache>
                <c:formatCode>0%</c:formatCode>
                <c:ptCount val="3"/>
                <c:pt idx="0">
                  <c:v>0.36</c:v>
                </c:pt>
                <c:pt idx="1">
                  <c:v>0.6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F8-BD41-B1F0-FCA3D7EB2580}"/>
            </c:ext>
          </c:extLst>
        </c:ser>
        <c:ser>
          <c:idx val="2"/>
          <c:order val="2"/>
          <c:tx>
            <c:strRef>
              <c:f>Bilder!$B$241</c:f>
              <c:strCache>
                <c:ptCount val="1"/>
                <c:pt idx="0">
                  <c:v>Vet ej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Bilder!$C$238:$E$238</c:f>
              <c:numCache>
                <c:formatCode>General</c:formatCode>
                <c:ptCount val="3"/>
                <c:pt idx="0">
                  <c:v>2020</c:v>
                </c:pt>
                <c:pt idx="1">
                  <c:v>2023</c:v>
                </c:pt>
                <c:pt idx="2">
                  <c:v>2025</c:v>
                </c:pt>
              </c:numCache>
            </c:numRef>
          </c:cat>
          <c:val>
            <c:numRef>
              <c:f>Bilder!$C$241:$E$241</c:f>
              <c:numCache>
                <c:formatCode>0%</c:formatCode>
                <c:ptCount val="3"/>
                <c:pt idx="0">
                  <c:v>0.04</c:v>
                </c:pt>
                <c:pt idx="1">
                  <c:v>7.0000000000000007E-2</c:v>
                </c:pt>
                <c:pt idx="2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F8-BD41-B1F0-FCA3D7EB258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88198672"/>
        <c:axId val="2124614159"/>
      </c:barChart>
      <c:catAx>
        <c:axId val="8819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124614159"/>
        <c:crosses val="autoZero"/>
        <c:auto val="1"/>
        <c:lblAlgn val="ctr"/>
        <c:lblOffset val="100"/>
        <c:noMultiLvlLbl val="0"/>
      </c:catAx>
      <c:valAx>
        <c:axId val="21246141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8198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Bilder!$B$90</c:f>
              <c:strCache>
                <c:ptCount val="1"/>
                <c:pt idx="0">
                  <c:v>Arrangerar fler lopp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Bilder!$C$89:$D$89</c:f>
              <c:numCache>
                <c:formatCode>General</c:formatCode>
                <c:ptCount val="2"/>
                <c:pt idx="0">
                  <c:v>2023</c:v>
                </c:pt>
                <c:pt idx="1">
                  <c:v>2025</c:v>
                </c:pt>
              </c:numCache>
            </c:numRef>
          </c:cat>
          <c:val>
            <c:numRef>
              <c:f>Bilder!$C$90:$D$90</c:f>
              <c:numCache>
                <c:formatCode>0%</c:formatCode>
                <c:ptCount val="2"/>
                <c:pt idx="0">
                  <c:v>0.23</c:v>
                </c:pt>
                <c:pt idx="1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3E-094B-A606-293233B69881}"/>
            </c:ext>
          </c:extLst>
        </c:ser>
        <c:ser>
          <c:idx val="1"/>
          <c:order val="1"/>
          <c:tx>
            <c:strRef>
              <c:f>Bilder!$B$91</c:f>
              <c:strCache>
                <c:ptCount val="1"/>
                <c:pt idx="0">
                  <c:v>Oförändrat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Bilder!$C$89:$D$89</c:f>
              <c:numCache>
                <c:formatCode>General</c:formatCode>
                <c:ptCount val="2"/>
                <c:pt idx="0">
                  <c:v>2023</c:v>
                </c:pt>
                <c:pt idx="1">
                  <c:v>2025</c:v>
                </c:pt>
              </c:numCache>
            </c:numRef>
          </c:cat>
          <c:val>
            <c:numRef>
              <c:f>Bilder!$C$91:$D$91</c:f>
              <c:numCache>
                <c:formatCode>0%</c:formatCode>
                <c:ptCount val="2"/>
                <c:pt idx="0">
                  <c:v>0.71</c:v>
                </c:pt>
                <c:pt idx="1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3E-094B-A606-293233B69881}"/>
            </c:ext>
          </c:extLst>
        </c:ser>
        <c:ser>
          <c:idx val="2"/>
          <c:order val="2"/>
          <c:tx>
            <c:strRef>
              <c:f>Bilder!$B$92</c:f>
              <c:strCache>
                <c:ptCount val="1"/>
                <c:pt idx="0">
                  <c:v>Arrangerar färre lopp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Bilder!$C$89:$D$89</c:f>
              <c:numCache>
                <c:formatCode>General</c:formatCode>
                <c:ptCount val="2"/>
                <c:pt idx="0">
                  <c:v>2023</c:v>
                </c:pt>
                <c:pt idx="1">
                  <c:v>2025</c:v>
                </c:pt>
              </c:numCache>
            </c:numRef>
          </c:cat>
          <c:val>
            <c:numRef>
              <c:f>Bilder!$C$92:$D$92</c:f>
              <c:numCache>
                <c:formatCode>0%</c:formatCode>
                <c:ptCount val="2"/>
                <c:pt idx="0">
                  <c:v>0.06</c:v>
                </c:pt>
                <c:pt idx="1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3E-094B-A606-293233B698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29929791"/>
        <c:axId val="2029812495"/>
      </c:barChart>
      <c:catAx>
        <c:axId val="20299297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029812495"/>
        <c:crosses val="autoZero"/>
        <c:auto val="1"/>
        <c:lblAlgn val="ctr"/>
        <c:lblOffset val="100"/>
        <c:noMultiLvlLbl val="0"/>
      </c:catAx>
      <c:valAx>
        <c:axId val="2029812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0299297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Bilder!$B$227</c:f>
              <c:strCache>
                <c:ptCount val="1"/>
                <c:pt idx="0">
                  <c:v>Vi har färre träningstillfällen för barn och ungdomar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Bilder!$C$226:$E$226</c:f>
              <c:strCache>
                <c:ptCount val="3"/>
                <c:pt idx="0">
                  <c:v>Vi arrangerar färre lopp</c:v>
                </c:pt>
                <c:pt idx="1">
                  <c:v>Det är oförändrat</c:v>
                </c:pt>
                <c:pt idx="2">
                  <c:v>Vi arrangerar fler lopp</c:v>
                </c:pt>
              </c:strCache>
            </c:strRef>
          </c:cat>
          <c:val>
            <c:numRef>
              <c:f>Bilder!$C$227:$E$227</c:f>
              <c:numCache>
                <c:formatCode>0%</c:formatCode>
                <c:ptCount val="3"/>
                <c:pt idx="0">
                  <c:v>0.22500000000000001</c:v>
                </c:pt>
                <c:pt idx="1">
                  <c:v>8.1250000000000003E-2</c:v>
                </c:pt>
                <c:pt idx="2">
                  <c:v>7.1428571428571425E-2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D4-6A4F-A30F-3D973EEF3B1A}"/>
            </c:ext>
          </c:extLst>
        </c:ser>
        <c:ser>
          <c:idx val="1"/>
          <c:order val="1"/>
          <c:tx>
            <c:strRef>
              <c:f>Bilder!$B$228</c:f>
              <c:strCache>
                <c:ptCount val="1"/>
                <c:pt idx="0">
                  <c:v>Vi har oförändrat antal träningstillfällen för barn och ungdomar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Bilder!$C$226:$E$226</c:f>
              <c:strCache>
                <c:ptCount val="3"/>
                <c:pt idx="0">
                  <c:v>Vi arrangerar färre lopp</c:v>
                </c:pt>
                <c:pt idx="1">
                  <c:v>Det är oförändrat</c:v>
                </c:pt>
                <c:pt idx="2">
                  <c:v>Vi arrangerar fler lopp</c:v>
                </c:pt>
              </c:strCache>
            </c:strRef>
          </c:cat>
          <c:val>
            <c:numRef>
              <c:f>Bilder!$C$228:$E$228</c:f>
              <c:numCache>
                <c:formatCode>0%</c:formatCode>
                <c:ptCount val="3"/>
                <c:pt idx="0">
                  <c:v>0.4</c:v>
                </c:pt>
                <c:pt idx="1">
                  <c:v>0.58125000000000004</c:v>
                </c:pt>
                <c:pt idx="2">
                  <c:v>0.39285714285714285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D4-6A4F-A30F-3D973EEF3B1A}"/>
            </c:ext>
          </c:extLst>
        </c:ser>
        <c:ser>
          <c:idx val="2"/>
          <c:order val="2"/>
          <c:tx>
            <c:strRef>
              <c:f>Bilder!$B$229</c:f>
              <c:strCache>
                <c:ptCount val="1"/>
                <c:pt idx="0">
                  <c:v>Vi har fler träningstillfällen för barn och ungdomar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Bilder!$C$226:$E$226</c:f>
              <c:strCache>
                <c:ptCount val="3"/>
                <c:pt idx="0">
                  <c:v>Vi arrangerar färre lopp</c:v>
                </c:pt>
                <c:pt idx="1">
                  <c:v>Det är oförändrat</c:v>
                </c:pt>
                <c:pt idx="2">
                  <c:v>Vi arrangerar fler lopp</c:v>
                </c:pt>
              </c:strCache>
            </c:strRef>
          </c:cat>
          <c:val>
            <c:numRef>
              <c:f>Bilder!$C$229:$E$229</c:f>
              <c:numCache>
                <c:formatCode>0%</c:formatCode>
                <c:ptCount val="3"/>
                <c:pt idx="0">
                  <c:v>0.1</c:v>
                </c:pt>
                <c:pt idx="1">
                  <c:v>0.125</c:v>
                </c:pt>
                <c:pt idx="2">
                  <c:v>0.39285714285714285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D4-6A4F-A30F-3D973EEF3B1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1186656"/>
        <c:axId val="23821600"/>
      </c:barChart>
      <c:catAx>
        <c:axId val="31186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3821600"/>
        <c:crosses val="autoZero"/>
        <c:auto val="1"/>
        <c:lblAlgn val="ctr"/>
        <c:lblOffset val="100"/>
        <c:noMultiLvlLbl val="0"/>
      </c:catAx>
      <c:valAx>
        <c:axId val="23821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1186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Bilder!$H$172</c:f>
              <c:strCache>
                <c:ptCount val="1"/>
                <c:pt idx="0">
                  <c:v>Ja - i huvudsak central sanktion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Bilder!$I$171:$L$171</c:f>
              <c:strCache>
                <c:ptCount val="4"/>
                <c:pt idx="0">
                  <c:v>Smålopp</c:v>
                </c:pt>
                <c:pt idx="1">
                  <c:v>Mellanstora lopp</c:v>
                </c:pt>
                <c:pt idx="2">
                  <c:v>Stora lopp</c:v>
                </c:pt>
                <c:pt idx="3">
                  <c:v>Totalsumma</c:v>
                </c:pt>
              </c:strCache>
            </c:strRef>
          </c:cat>
          <c:val>
            <c:numRef>
              <c:f>Bilder!$I$172:$L$172</c:f>
              <c:numCache>
                <c:formatCode>0%</c:formatCode>
                <c:ptCount val="4"/>
                <c:pt idx="0">
                  <c:v>0.34090909090909088</c:v>
                </c:pt>
                <c:pt idx="1">
                  <c:v>0.6875</c:v>
                </c:pt>
                <c:pt idx="2">
                  <c:v>0.95238095238095233</c:v>
                </c:pt>
                <c:pt idx="3">
                  <c:v>0.48756218905472637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57-0743-A2D2-A5B748508B9B}"/>
            </c:ext>
          </c:extLst>
        </c:ser>
        <c:ser>
          <c:idx val="1"/>
          <c:order val="1"/>
          <c:tx>
            <c:strRef>
              <c:f>Bilder!$H$173</c:f>
              <c:strCache>
                <c:ptCount val="1"/>
                <c:pt idx="0">
                  <c:v>Ja – i huvudsak distrikt/lokal sanktion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Bilder!$I$171:$L$171</c:f>
              <c:strCache>
                <c:ptCount val="4"/>
                <c:pt idx="0">
                  <c:v>Smålopp</c:v>
                </c:pt>
                <c:pt idx="1">
                  <c:v>Mellanstora lopp</c:v>
                </c:pt>
                <c:pt idx="2">
                  <c:v>Stora lopp</c:v>
                </c:pt>
                <c:pt idx="3">
                  <c:v>Totalsumma</c:v>
                </c:pt>
              </c:strCache>
            </c:strRef>
          </c:cat>
          <c:val>
            <c:numRef>
              <c:f>Bilder!$I$173:$L$173</c:f>
              <c:numCache>
                <c:formatCode>0%</c:formatCode>
                <c:ptCount val="4"/>
                <c:pt idx="0">
                  <c:v>0.49242424242424243</c:v>
                </c:pt>
                <c:pt idx="1">
                  <c:v>0.27083333333333331</c:v>
                </c:pt>
                <c:pt idx="2">
                  <c:v>4.7619047619047616E-2</c:v>
                </c:pt>
                <c:pt idx="3">
                  <c:v>0.39303482587064675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57-0743-A2D2-A5B748508B9B}"/>
            </c:ext>
          </c:extLst>
        </c:ser>
        <c:ser>
          <c:idx val="2"/>
          <c:order val="2"/>
          <c:tx>
            <c:strRef>
              <c:f>Bilder!$H$174</c:f>
              <c:strCache>
                <c:ptCount val="1"/>
                <c:pt idx="0">
                  <c:v>Nej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Bilder!$I$171:$L$171</c:f>
              <c:strCache>
                <c:ptCount val="4"/>
                <c:pt idx="0">
                  <c:v>Smålopp</c:v>
                </c:pt>
                <c:pt idx="1">
                  <c:v>Mellanstora lopp</c:v>
                </c:pt>
                <c:pt idx="2">
                  <c:v>Stora lopp</c:v>
                </c:pt>
                <c:pt idx="3">
                  <c:v>Totalsumma</c:v>
                </c:pt>
              </c:strCache>
            </c:strRef>
          </c:cat>
          <c:val>
            <c:numRef>
              <c:f>Bilder!$I$174:$L$174</c:f>
              <c:numCache>
                <c:formatCode>0%</c:formatCode>
                <c:ptCount val="4"/>
                <c:pt idx="0">
                  <c:v>0.16666666666666666</c:v>
                </c:pt>
                <c:pt idx="1">
                  <c:v>4.1666666666666664E-2</c:v>
                </c:pt>
                <c:pt idx="2">
                  <c:v>0</c:v>
                </c:pt>
                <c:pt idx="3">
                  <c:v>0.11940298507462686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57-0743-A2D2-A5B748508B9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931712"/>
        <c:axId val="4757872"/>
      </c:barChart>
      <c:catAx>
        <c:axId val="4931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757872"/>
        <c:crosses val="autoZero"/>
        <c:auto val="1"/>
        <c:lblAlgn val="ctr"/>
        <c:lblOffset val="100"/>
        <c:noMultiLvlLbl val="0"/>
      </c:catAx>
      <c:valAx>
        <c:axId val="4757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931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 sz="2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Bilder!$D$16</c:f>
              <c:strCache>
                <c:ptCount val="1"/>
                <c:pt idx="0">
                  <c:v>&gt;-10%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Bilder!$C$17:$C$19</c:f>
              <c:strCache>
                <c:ptCount val="3"/>
                <c:pt idx="0">
                  <c:v>Små lopp</c:v>
                </c:pt>
                <c:pt idx="1">
                  <c:v>Medelstora lopp</c:v>
                </c:pt>
                <c:pt idx="2">
                  <c:v>Stora lopp</c:v>
                </c:pt>
              </c:strCache>
            </c:strRef>
          </c:cat>
          <c:val>
            <c:numRef>
              <c:f>Bilder!$D$17:$D$19</c:f>
              <c:numCache>
                <c:formatCode>General</c:formatCode>
                <c:ptCount val="3"/>
                <c:pt idx="0">
                  <c:v>14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E5-904E-BEA5-C0DE822AB0A0}"/>
            </c:ext>
          </c:extLst>
        </c:ser>
        <c:ser>
          <c:idx val="1"/>
          <c:order val="1"/>
          <c:tx>
            <c:strRef>
              <c:f>Bilder!$E$16</c:f>
              <c:strCache>
                <c:ptCount val="1"/>
                <c:pt idx="0">
                  <c:v>-10- -5%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Bilder!$C$17:$C$19</c:f>
              <c:strCache>
                <c:ptCount val="3"/>
                <c:pt idx="0">
                  <c:v>Små lopp</c:v>
                </c:pt>
                <c:pt idx="1">
                  <c:v>Medelstora lopp</c:v>
                </c:pt>
                <c:pt idx="2">
                  <c:v>Stora lopp</c:v>
                </c:pt>
              </c:strCache>
            </c:strRef>
          </c:cat>
          <c:val>
            <c:numRef>
              <c:f>Bilder!$E$17:$E$19</c:f>
              <c:numCache>
                <c:formatCode>General</c:formatCode>
                <c:ptCount val="3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E5-904E-BEA5-C0DE822AB0A0}"/>
            </c:ext>
          </c:extLst>
        </c:ser>
        <c:ser>
          <c:idx val="2"/>
          <c:order val="2"/>
          <c:tx>
            <c:strRef>
              <c:f>Bilder!$F$16</c:f>
              <c:strCache>
                <c:ptCount val="1"/>
                <c:pt idx="0">
                  <c:v>-5-0%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Bilder!$C$17:$C$19</c:f>
              <c:strCache>
                <c:ptCount val="3"/>
                <c:pt idx="0">
                  <c:v>Små lopp</c:v>
                </c:pt>
                <c:pt idx="1">
                  <c:v>Medelstora lopp</c:v>
                </c:pt>
                <c:pt idx="2">
                  <c:v>Stora lopp</c:v>
                </c:pt>
              </c:strCache>
            </c:strRef>
          </c:cat>
          <c:val>
            <c:numRef>
              <c:f>Bilder!$F$17:$F$19</c:f>
              <c:numCache>
                <c:formatCode>General</c:formatCode>
                <c:ptCount val="3"/>
                <c:pt idx="0">
                  <c:v>14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E5-904E-BEA5-C0DE822AB0A0}"/>
            </c:ext>
          </c:extLst>
        </c:ser>
        <c:ser>
          <c:idx val="3"/>
          <c:order val="3"/>
          <c:tx>
            <c:strRef>
              <c:f>Bilder!$G$16</c:f>
              <c:strCache>
                <c:ptCount val="1"/>
                <c:pt idx="0">
                  <c:v>0-5%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Bilder!$C$17:$C$19</c:f>
              <c:strCache>
                <c:ptCount val="3"/>
                <c:pt idx="0">
                  <c:v>Små lopp</c:v>
                </c:pt>
                <c:pt idx="1">
                  <c:v>Medelstora lopp</c:v>
                </c:pt>
                <c:pt idx="2">
                  <c:v>Stora lopp</c:v>
                </c:pt>
              </c:strCache>
            </c:strRef>
          </c:cat>
          <c:val>
            <c:numRef>
              <c:f>Bilder!$G$17:$G$19</c:f>
              <c:numCache>
                <c:formatCode>General</c:formatCode>
                <c:ptCount val="3"/>
                <c:pt idx="0">
                  <c:v>36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E5-904E-BEA5-C0DE822AB0A0}"/>
            </c:ext>
          </c:extLst>
        </c:ser>
        <c:ser>
          <c:idx val="4"/>
          <c:order val="4"/>
          <c:tx>
            <c:strRef>
              <c:f>Bilder!$H$16</c:f>
              <c:strCache>
                <c:ptCount val="1"/>
                <c:pt idx="0">
                  <c:v>5-10%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Bilder!$C$17:$C$19</c:f>
              <c:strCache>
                <c:ptCount val="3"/>
                <c:pt idx="0">
                  <c:v>Små lopp</c:v>
                </c:pt>
                <c:pt idx="1">
                  <c:v>Medelstora lopp</c:v>
                </c:pt>
                <c:pt idx="2">
                  <c:v>Stora lopp</c:v>
                </c:pt>
              </c:strCache>
            </c:strRef>
          </c:cat>
          <c:val>
            <c:numRef>
              <c:f>Bilder!$H$17:$H$19</c:f>
              <c:numCache>
                <c:formatCode>General</c:formatCode>
                <c:ptCount val="3"/>
                <c:pt idx="0">
                  <c:v>29</c:v>
                </c:pt>
                <c:pt idx="1">
                  <c:v>14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2E5-904E-BEA5-C0DE822AB0A0}"/>
            </c:ext>
          </c:extLst>
        </c:ser>
        <c:ser>
          <c:idx val="5"/>
          <c:order val="5"/>
          <c:tx>
            <c:strRef>
              <c:f>Bilder!$I$16</c:f>
              <c:strCache>
                <c:ptCount val="1"/>
                <c:pt idx="0">
                  <c:v>10-15%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Bilder!$C$17:$C$19</c:f>
              <c:strCache>
                <c:ptCount val="3"/>
                <c:pt idx="0">
                  <c:v>Små lopp</c:v>
                </c:pt>
                <c:pt idx="1">
                  <c:v>Medelstora lopp</c:v>
                </c:pt>
                <c:pt idx="2">
                  <c:v>Stora lopp</c:v>
                </c:pt>
              </c:strCache>
            </c:strRef>
          </c:cat>
          <c:val>
            <c:numRef>
              <c:f>Bilder!$I$17:$I$19</c:f>
              <c:numCache>
                <c:formatCode>General</c:formatCode>
                <c:ptCount val="3"/>
                <c:pt idx="0">
                  <c:v>10</c:v>
                </c:pt>
                <c:pt idx="1">
                  <c:v>6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2E5-904E-BEA5-C0DE822AB0A0}"/>
            </c:ext>
          </c:extLst>
        </c:ser>
        <c:ser>
          <c:idx val="6"/>
          <c:order val="6"/>
          <c:tx>
            <c:strRef>
              <c:f>Bilder!$J$16</c:f>
              <c:strCache>
                <c:ptCount val="1"/>
                <c:pt idx="0">
                  <c:v>15-20%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Bilder!$C$17:$C$19</c:f>
              <c:strCache>
                <c:ptCount val="3"/>
                <c:pt idx="0">
                  <c:v>Små lopp</c:v>
                </c:pt>
                <c:pt idx="1">
                  <c:v>Medelstora lopp</c:v>
                </c:pt>
                <c:pt idx="2">
                  <c:v>Stora lopp</c:v>
                </c:pt>
              </c:strCache>
            </c:strRef>
          </c:cat>
          <c:val>
            <c:numRef>
              <c:f>Bilder!$J$17:$J$19</c:f>
              <c:numCache>
                <c:formatCode>General</c:formatCode>
                <c:ptCount val="3"/>
                <c:pt idx="0">
                  <c:v>5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2E5-904E-BEA5-C0DE822AB0A0}"/>
            </c:ext>
          </c:extLst>
        </c:ser>
        <c:ser>
          <c:idx val="7"/>
          <c:order val="7"/>
          <c:tx>
            <c:strRef>
              <c:f>Bilder!$K$16</c:f>
              <c:strCache>
                <c:ptCount val="1"/>
                <c:pt idx="0">
                  <c:v>20-25%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Bilder!$C$17:$C$19</c:f>
              <c:strCache>
                <c:ptCount val="3"/>
                <c:pt idx="0">
                  <c:v>Små lopp</c:v>
                </c:pt>
                <c:pt idx="1">
                  <c:v>Medelstora lopp</c:v>
                </c:pt>
                <c:pt idx="2">
                  <c:v>Stora lopp</c:v>
                </c:pt>
              </c:strCache>
            </c:strRef>
          </c:cat>
          <c:val>
            <c:numRef>
              <c:f>Bilder!$K$17:$K$19</c:f>
              <c:numCache>
                <c:formatCode>General</c:formatCode>
                <c:ptCount val="3"/>
                <c:pt idx="0">
                  <c:v>2</c:v>
                </c:pt>
                <c:pt idx="1">
                  <c:v>5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2E5-904E-BEA5-C0DE822AB0A0}"/>
            </c:ext>
          </c:extLst>
        </c:ser>
        <c:ser>
          <c:idx val="8"/>
          <c:order val="8"/>
          <c:tx>
            <c:strRef>
              <c:f>Bilder!$L$16</c:f>
              <c:strCache>
                <c:ptCount val="1"/>
                <c:pt idx="0">
                  <c:v>&gt;25%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Bilder!$C$17:$C$19</c:f>
              <c:strCache>
                <c:ptCount val="3"/>
                <c:pt idx="0">
                  <c:v>Små lopp</c:v>
                </c:pt>
                <c:pt idx="1">
                  <c:v>Medelstora lopp</c:v>
                </c:pt>
                <c:pt idx="2">
                  <c:v>Stora lopp</c:v>
                </c:pt>
              </c:strCache>
            </c:strRef>
          </c:cat>
          <c:val>
            <c:numRef>
              <c:f>Bilder!$L$17:$L$19</c:f>
              <c:numCache>
                <c:formatCode>General</c:formatCode>
                <c:ptCount val="3"/>
                <c:pt idx="0">
                  <c:v>13</c:v>
                </c:pt>
                <c:pt idx="1">
                  <c:v>6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2E5-904E-BEA5-C0DE822AB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6891552"/>
        <c:axId val="366912544"/>
      </c:barChart>
      <c:catAx>
        <c:axId val="36689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66912544"/>
        <c:crosses val="autoZero"/>
        <c:auto val="1"/>
        <c:lblAlgn val="ctr"/>
        <c:lblOffset val="100"/>
        <c:noMultiLvlLbl val="0"/>
      </c:catAx>
      <c:valAx>
        <c:axId val="366912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66891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Bilder!$D$60</c:f>
              <c:strCache>
                <c:ptCount val="1"/>
                <c:pt idx="0">
                  <c:v>&gt;-10%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Bilder!$C$61:$C$69</c:f>
              <c:strCache>
                <c:ptCount val="9"/>
                <c:pt idx="0">
                  <c:v>Skånes Friidrottsförbund</c:v>
                </c:pt>
                <c:pt idx="1">
                  <c:v>Östsvenska Friidrottsförbundet</c:v>
                </c:pt>
                <c:pt idx="2">
                  <c:v>Västsvenska Friidrottsförbundet</c:v>
                </c:pt>
                <c:pt idx="3">
                  <c:v>Göteborgs Friidrottsförbund</c:v>
                </c:pt>
                <c:pt idx="4">
                  <c:v>Södra Svealands Friidrottsförbund</c:v>
                </c:pt>
                <c:pt idx="5">
                  <c:v>Gotlands-Stockholms Friidrottsförbund</c:v>
                </c:pt>
                <c:pt idx="6">
                  <c:v>Mittsvenska Friidrottsförbundet</c:v>
                </c:pt>
                <c:pt idx="7">
                  <c:v>Södra Norrlands Friidrottsförbund</c:v>
                </c:pt>
                <c:pt idx="8">
                  <c:v>Norra Norrlands Friidrottsförbund</c:v>
                </c:pt>
              </c:strCache>
            </c:strRef>
          </c:cat>
          <c:val>
            <c:numRef>
              <c:f>Bilder!$D$61:$D$69</c:f>
              <c:numCache>
                <c:formatCode>General</c:formatCode>
                <c:ptCount val="9"/>
                <c:pt idx="1">
                  <c:v>2</c:v>
                </c:pt>
                <c:pt idx="2">
                  <c:v>5</c:v>
                </c:pt>
                <c:pt idx="4">
                  <c:v>5</c:v>
                </c:pt>
                <c:pt idx="5">
                  <c:v>2</c:v>
                </c:pt>
                <c:pt idx="6">
                  <c:v>5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DA-004F-84C1-D63C7715B0C8}"/>
            </c:ext>
          </c:extLst>
        </c:ser>
        <c:ser>
          <c:idx val="1"/>
          <c:order val="1"/>
          <c:tx>
            <c:strRef>
              <c:f>Bilder!$E$60</c:f>
              <c:strCache>
                <c:ptCount val="1"/>
                <c:pt idx="0">
                  <c:v>-10- -5%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Bilder!$C$61:$C$69</c:f>
              <c:strCache>
                <c:ptCount val="9"/>
                <c:pt idx="0">
                  <c:v>Skånes Friidrottsförbund</c:v>
                </c:pt>
                <c:pt idx="1">
                  <c:v>Östsvenska Friidrottsförbundet</c:v>
                </c:pt>
                <c:pt idx="2">
                  <c:v>Västsvenska Friidrottsförbundet</c:v>
                </c:pt>
                <c:pt idx="3">
                  <c:v>Göteborgs Friidrottsförbund</c:v>
                </c:pt>
                <c:pt idx="4">
                  <c:v>Södra Svealands Friidrottsförbund</c:v>
                </c:pt>
                <c:pt idx="5">
                  <c:v>Gotlands-Stockholms Friidrottsförbund</c:v>
                </c:pt>
                <c:pt idx="6">
                  <c:v>Mittsvenska Friidrottsförbundet</c:v>
                </c:pt>
                <c:pt idx="7">
                  <c:v>Södra Norrlands Friidrottsförbund</c:v>
                </c:pt>
                <c:pt idx="8">
                  <c:v>Norra Norrlands Friidrottsförbund</c:v>
                </c:pt>
              </c:strCache>
            </c:strRef>
          </c:cat>
          <c:val>
            <c:numRef>
              <c:f>Bilder!$E$61:$E$69</c:f>
              <c:numCache>
                <c:formatCode>General</c:formatCode>
                <c:ptCount val="9"/>
                <c:pt idx="2">
                  <c:v>2</c:v>
                </c:pt>
                <c:pt idx="4">
                  <c:v>2</c:v>
                </c:pt>
                <c:pt idx="6">
                  <c:v>1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DA-004F-84C1-D63C7715B0C8}"/>
            </c:ext>
          </c:extLst>
        </c:ser>
        <c:ser>
          <c:idx val="2"/>
          <c:order val="2"/>
          <c:tx>
            <c:strRef>
              <c:f>Bilder!$F$60</c:f>
              <c:strCache>
                <c:ptCount val="1"/>
                <c:pt idx="0">
                  <c:v>-5-0%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Bilder!$C$61:$C$69</c:f>
              <c:strCache>
                <c:ptCount val="9"/>
                <c:pt idx="0">
                  <c:v>Skånes Friidrottsförbund</c:v>
                </c:pt>
                <c:pt idx="1">
                  <c:v>Östsvenska Friidrottsförbundet</c:v>
                </c:pt>
                <c:pt idx="2">
                  <c:v>Västsvenska Friidrottsförbundet</c:v>
                </c:pt>
                <c:pt idx="3">
                  <c:v>Göteborgs Friidrottsförbund</c:v>
                </c:pt>
                <c:pt idx="4">
                  <c:v>Södra Svealands Friidrottsförbund</c:v>
                </c:pt>
                <c:pt idx="5">
                  <c:v>Gotlands-Stockholms Friidrottsförbund</c:v>
                </c:pt>
                <c:pt idx="6">
                  <c:v>Mittsvenska Friidrottsförbundet</c:v>
                </c:pt>
                <c:pt idx="7">
                  <c:v>Södra Norrlands Friidrottsförbund</c:v>
                </c:pt>
                <c:pt idx="8">
                  <c:v>Norra Norrlands Friidrottsförbund</c:v>
                </c:pt>
              </c:strCache>
            </c:strRef>
          </c:cat>
          <c:val>
            <c:numRef>
              <c:f>Bilder!$F$61:$F$69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2</c:v>
                </c:pt>
                <c:pt idx="4">
                  <c:v>3</c:v>
                </c:pt>
                <c:pt idx="5">
                  <c:v>1</c:v>
                </c:pt>
                <c:pt idx="6">
                  <c:v>2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DA-004F-84C1-D63C7715B0C8}"/>
            </c:ext>
          </c:extLst>
        </c:ser>
        <c:ser>
          <c:idx val="3"/>
          <c:order val="3"/>
          <c:tx>
            <c:strRef>
              <c:f>Bilder!$G$60</c:f>
              <c:strCache>
                <c:ptCount val="1"/>
                <c:pt idx="0">
                  <c:v>0-5%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Bilder!$C$61:$C$69</c:f>
              <c:strCache>
                <c:ptCount val="9"/>
                <c:pt idx="0">
                  <c:v>Skånes Friidrottsförbund</c:v>
                </c:pt>
                <c:pt idx="1">
                  <c:v>Östsvenska Friidrottsförbundet</c:v>
                </c:pt>
                <c:pt idx="2">
                  <c:v>Västsvenska Friidrottsförbundet</c:v>
                </c:pt>
                <c:pt idx="3">
                  <c:v>Göteborgs Friidrottsförbund</c:v>
                </c:pt>
                <c:pt idx="4">
                  <c:v>Södra Svealands Friidrottsförbund</c:v>
                </c:pt>
                <c:pt idx="5">
                  <c:v>Gotlands-Stockholms Friidrottsförbund</c:v>
                </c:pt>
                <c:pt idx="6">
                  <c:v>Mittsvenska Friidrottsförbundet</c:v>
                </c:pt>
                <c:pt idx="7">
                  <c:v>Södra Norrlands Friidrottsförbund</c:v>
                </c:pt>
                <c:pt idx="8">
                  <c:v>Norra Norrlands Friidrottsförbund</c:v>
                </c:pt>
              </c:strCache>
            </c:strRef>
          </c:cat>
          <c:val>
            <c:numRef>
              <c:f>Bilder!$G$61:$G$69</c:f>
              <c:numCache>
                <c:formatCode>General</c:formatCode>
                <c:ptCount val="9"/>
                <c:pt idx="0">
                  <c:v>6</c:v>
                </c:pt>
                <c:pt idx="1">
                  <c:v>8</c:v>
                </c:pt>
                <c:pt idx="2">
                  <c:v>10</c:v>
                </c:pt>
                <c:pt idx="3">
                  <c:v>5</c:v>
                </c:pt>
                <c:pt idx="4">
                  <c:v>9</c:v>
                </c:pt>
                <c:pt idx="5">
                  <c:v>7</c:v>
                </c:pt>
                <c:pt idx="6">
                  <c:v>5</c:v>
                </c:pt>
                <c:pt idx="7">
                  <c:v>2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DA-004F-84C1-D63C7715B0C8}"/>
            </c:ext>
          </c:extLst>
        </c:ser>
        <c:ser>
          <c:idx val="4"/>
          <c:order val="4"/>
          <c:tx>
            <c:strRef>
              <c:f>Bilder!$H$60</c:f>
              <c:strCache>
                <c:ptCount val="1"/>
                <c:pt idx="0">
                  <c:v>5-10%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Bilder!$C$61:$C$69</c:f>
              <c:strCache>
                <c:ptCount val="9"/>
                <c:pt idx="0">
                  <c:v>Skånes Friidrottsförbund</c:v>
                </c:pt>
                <c:pt idx="1">
                  <c:v>Östsvenska Friidrottsförbundet</c:v>
                </c:pt>
                <c:pt idx="2">
                  <c:v>Västsvenska Friidrottsförbundet</c:v>
                </c:pt>
                <c:pt idx="3">
                  <c:v>Göteborgs Friidrottsförbund</c:v>
                </c:pt>
                <c:pt idx="4">
                  <c:v>Södra Svealands Friidrottsförbund</c:v>
                </c:pt>
                <c:pt idx="5">
                  <c:v>Gotlands-Stockholms Friidrottsförbund</c:v>
                </c:pt>
                <c:pt idx="6">
                  <c:v>Mittsvenska Friidrottsförbundet</c:v>
                </c:pt>
                <c:pt idx="7">
                  <c:v>Södra Norrlands Friidrottsförbund</c:v>
                </c:pt>
                <c:pt idx="8">
                  <c:v>Norra Norrlands Friidrottsförbund</c:v>
                </c:pt>
              </c:strCache>
            </c:strRef>
          </c:cat>
          <c:val>
            <c:numRef>
              <c:f>Bilder!$H$61:$H$69</c:f>
              <c:numCache>
                <c:formatCode>General</c:formatCode>
                <c:ptCount val="9"/>
                <c:pt idx="0">
                  <c:v>11</c:v>
                </c:pt>
                <c:pt idx="1">
                  <c:v>8</c:v>
                </c:pt>
                <c:pt idx="2">
                  <c:v>7</c:v>
                </c:pt>
                <c:pt idx="4">
                  <c:v>5</c:v>
                </c:pt>
                <c:pt idx="5">
                  <c:v>4</c:v>
                </c:pt>
                <c:pt idx="6">
                  <c:v>8</c:v>
                </c:pt>
                <c:pt idx="7">
                  <c:v>2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DA-004F-84C1-D63C7715B0C8}"/>
            </c:ext>
          </c:extLst>
        </c:ser>
        <c:ser>
          <c:idx val="5"/>
          <c:order val="5"/>
          <c:tx>
            <c:strRef>
              <c:f>Bilder!$I$60</c:f>
              <c:strCache>
                <c:ptCount val="1"/>
                <c:pt idx="0">
                  <c:v>10-15%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Bilder!$C$61:$C$69</c:f>
              <c:strCache>
                <c:ptCount val="9"/>
                <c:pt idx="0">
                  <c:v>Skånes Friidrottsförbund</c:v>
                </c:pt>
                <c:pt idx="1">
                  <c:v>Östsvenska Friidrottsförbundet</c:v>
                </c:pt>
                <c:pt idx="2">
                  <c:v>Västsvenska Friidrottsförbundet</c:v>
                </c:pt>
                <c:pt idx="3">
                  <c:v>Göteborgs Friidrottsförbund</c:v>
                </c:pt>
                <c:pt idx="4">
                  <c:v>Södra Svealands Friidrottsförbund</c:v>
                </c:pt>
                <c:pt idx="5">
                  <c:v>Gotlands-Stockholms Friidrottsförbund</c:v>
                </c:pt>
                <c:pt idx="6">
                  <c:v>Mittsvenska Friidrottsförbundet</c:v>
                </c:pt>
                <c:pt idx="7">
                  <c:v>Södra Norrlands Friidrottsförbund</c:v>
                </c:pt>
                <c:pt idx="8">
                  <c:v>Norra Norrlands Friidrottsförbund</c:v>
                </c:pt>
              </c:strCache>
            </c:strRef>
          </c:cat>
          <c:val>
            <c:numRef>
              <c:f>Bilder!$I$61:$I$69</c:f>
              <c:numCache>
                <c:formatCode>General</c:formatCode>
                <c:ptCount val="9"/>
                <c:pt idx="0">
                  <c:v>1</c:v>
                </c:pt>
                <c:pt idx="1">
                  <c:v>8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BDA-004F-84C1-D63C7715B0C8}"/>
            </c:ext>
          </c:extLst>
        </c:ser>
        <c:ser>
          <c:idx val="6"/>
          <c:order val="6"/>
          <c:tx>
            <c:strRef>
              <c:f>Bilder!$J$60</c:f>
              <c:strCache>
                <c:ptCount val="1"/>
                <c:pt idx="0">
                  <c:v>15-20%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Bilder!$C$61:$C$69</c:f>
              <c:strCache>
                <c:ptCount val="9"/>
                <c:pt idx="0">
                  <c:v>Skånes Friidrottsförbund</c:v>
                </c:pt>
                <c:pt idx="1">
                  <c:v>Östsvenska Friidrottsförbundet</c:v>
                </c:pt>
                <c:pt idx="2">
                  <c:v>Västsvenska Friidrottsförbundet</c:v>
                </c:pt>
                <c:pt idx="3">
                  <c:v>Göteborgs Friidrottsförbund</c:v>
                </c:pt>
                <c:pt idx="4">
                  <c:v>Södra Svealands Friidrottsförbund</c:v>
                </c:pt>
                <c:pt idx="5">
                  <c:v>Gotlands-Stockholms Friidrottsförbund</c:v>
                </c:pt>
                <c:pt idx="6">
                  <c:v>Mittsvenska Friidrottsförbundet</c:v>
                </c:pt>
                <c:pt idx="7">
                  <c:v>Södra Norrlands Friidrottsförbund</c:v>
                </c:pt>
                <c:pt idx="8">
                  <c:v>Norra Norrlands Friidrottsförbund</c:v>
                </c:pt>
              </c:strCache>
            </c:strRef>
          </c:cat>
          <c:val>
            <c:numRef>
              <c:f>Bilder!$J$61:$J$69</c:f>
              <c:numCache>
                <c:formatCode>General</c:formatCode>
                <c:ptCount val="9"/>
                <c:pt idx="0">
                  <c:v>2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BDA-004F-84C1-D63C7715B0C8}"/>
            </c:ext>
          </c:extLst>
        </c:ser>
        <c:ser>
          <c:idx val="7"/>
          <c:order val="7"/>
          <c:tx>
            <c:strRef>
              <c:f>Bilder!$K$60</c:f>
              <c:strCache>
                <c:ptCount val="1"/>
                <c:pt idx="0">
                  <c:v>20-25%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Bilder!$C$61:$C$69</c:f>
              <c:strCache>
                <c:ptCount val="9"/>
                <c:pt idx="0">
                  <c:v>Skånes Friidrottsförbund</c:v>
                </c:pt>
                <c:pt idx="1">
                  <c:v>Östsvenska Friidrottsförbundet</c:v>
                </c:pt>
                <c:pt idx="2">
                  <c:v>Västsvenska Friidrottsförbundet</c:v>
                </c:pt>
                <c:pt idx="3">
                  <c:v>Göteborgs Friidrottsförbund</c:v>
                </c:pt>
                <c:pt idx="4">
                  <c:v>Södra Svealands Friidrottsförbund</c:v>
                </c:pt>
                <c:pt idx="5">
                  <c:v>Gotlands-Stockholms Friidrottsförbund</c:v>
                </c:pt>
                <c:pt idx="6">
                  <c:v>Mittsvenska Friidrottsförbundet</c:v>
                </c:pt>
                <c:pt idx="7">
                  <c:v>Södra Norrlands Friidrottsförbund</c:v>
                </c:pt>
                <c:pt idx="8">
                  <c:v>Norra Norrlands Friidrottsförbund</c:v>
                </c:pt>
              </c:strCache>
            </c:strRef>
          </c:cat>
          <c:val>
            <c:numRef>
              <c:f>Bilder!$K$61:$K$69</c:f>
              <c:numCache>
                <c:formatCode>General</c:formatCode>
                <c:ptCount val="9"/>
                <c:pt idx="1">
                  <c:v>3</c:v>
                </c:pt>
                <c:pt idx="4">
                  <c:v>1</c:v>
                </c:pt>
                <c:pt idx="5">
                  <c:v>3</c:v>
                </c:pt>
                <c:pt idx="6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BDA-004F-84C1-D63C7715B0C8}"/>
            </c:ext>
          </c:extLst>
        </c:ser>
        <c:ser>
          <c:idx val="8"/>
          <c:order val="8"/>
          <c:tx>
            <c:strRef>
              <c:f>Bilder!$L$60</c:f>
              <c:strCache>
                <c:ptCount val="1"/>
                <c:pt idx="0">
                  <c:v>&gt;25%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Bilder!$C$61:$C$69</c:f>
              <c:strCache>
                <c:ptCount val="9"/>
                <c:pt idx="0">
                  <c:v>Skånes Friidrottsförbund</c:v>
                </c:pt>
                <c:pt idx="1">
                  <c:v>Östsvenska Friidrottsförbundet</c:v>
                </c:pt>
                <c:pt idx="2">
                  <c:v>Västsvenska Friidrottsförbundet</c:v>
                </c:pt>
                <c:pt idx="3">
                  <c:v>Göteborgs Friidrottsförbund</c:v>
                </c:pt>
                <c:pt idx="4">
                  <c:v>Södra Svealands Friidrottsförbund</c:v>
                </c:pt>
                <c:pt idx="5">
                  <c:v>Gotlands-Stockholms Friidrottsförbund</c:v>
                </c:pt>
                <c:pt idx="6">
                  <c:v>Mittsvenska Friidrottsförbundet</c:v>
                </c:pt>
                <c:pt idx="7">
                  <c:v>Södra Norrlands Friidrottsförbund</c:v>
                </c:pt>
                <c:pt idx="8">
                  <c:v>Norra Norrlands Friidrottsförbund</c:v>
                </c:pt>
              </c:strCache>
            </c:strRef>
          </c:cat>
          <c:val>
            <c:numRef>
              <c:f>Bilder!$L$61:$L$69</c:f>
              <c:numCache>
                <c:formatCode>General</c:formatCode>
                <c:ptCount val="9"/>
                <c:pt idx="0">
                  <c:v>2</c:v>
                </c:pt>
                <c:pt idx="1">
                  <c:v>5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4</c:v>
                </c:pt>
                <c:pt idx="6">
                  <c:v>2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BDA-004F-84C1-D63C7715B0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31506735"/>
        <c:axId val="2031515647"/>
      </c:barChart>
      <c:catAx>
        <c:axId val="20315067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031515647"/>
        <c:crosses val="autoZero"/>
        <c:auto val="1"/>
        <c:lblAlgn val="ctr"/>
        <c:lblOffset val="100"/>
        <c:noMultiLvlLbl val="0"/>
      </c:catAx>
      <c:valAx>
        <c:axId val="20315156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0315067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Bilder!$C$133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Bilder!$B$134:$B$136</c:f>
              <c:strCache>
                <c:ptCount val="3"/>
                <c:pt idx="0">
                  <c:v>Minskat</c:v>
                </c:pt>
                <c:pt idx="1">
                  <c:v>Oförändrat</c:v>
                </c:pt>
                <c:pt idx="2">
                  <c:v>Ökat</c:v>
                </c:pt>
              </c:strCache>
            </c:strRef>
          </c:cat>
          <c:val>
            <c:numRef>
              <c:f>Bilder!$C$134:$C$136</c:f>
              <c:numCache>
                <c:formatCode>0%</c:formatCode>
                <c:ptCount val="3"/>
                <c:pt idx="0">
                  <c:v>0.13</c:v>
                </c:pt>
                <c:pt idx="1">
                  <c:v>0.41</c:v>
                </c:pt>
                <c:pt idx="2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62-E044-9727-6C3CD1ED7BF0}"/>
            </c:ext>
          </c:extLst>
        </c:ser>
        <c:ser>
          <c:idx val="1"/>
          <c:order val="1"/>
          <c:tx>
            <c:strRef>
              <c:f>Bilder!$D$133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Bilder!$B$134:$B$136</c:f>
              <c:strCache>
                <c:ptCount val="3"/>
                <c:pt idx="0">
                  <c:v>Minskat</c:v>
                </c:pt>
                <c:pt idx="1">
                  <c:v>Oförändrat</c:v>
                </c:pt>
                <c:pt idx="2">
                  <c:v>Ökat</c:v>
                </c:pt>
              </c:strCache>
            </c:strRef>
          </c:cat>
          <c:val>
            <c:numRef>
              <c:f>Bilder!$D$134:$D$136</c:f>
              <c:numCache>
                <c:formatCode>0%</c:formatCode>
                <c:ptCount val="3"/>
                <c:pt idx="0">
                  <c:v>0.35</c:v>
                </c:pt>
                <c:pt idx="1">
                  <c:v>0.53</c:v>
                </c:pt>
                <c:pt idx="2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62-E044-9727-6C3CD1ED7BF0}"/>
            </c:ext>
          </c:extLst>
        </c:ser>
        <c:ser>
          <c:idx val="2"/>
          <c:order val="2"/>
          <c:tx>
            <c:strRef>
              <c:f>Bilder!$E$133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Bilder!$B$134:$B$136</c:f>
              <c:strCache>
                <c:ptCount val="3"/>
                <c:pt idx="0">
                  <c:v>Minskat</c:v>
                </c:pt>
                <c:pt idx="1">
                  <c:v>Oförändrat</c:v>
                </c:pt>
                <c:pt idx="2">
                  <c:v>Ökat</c:v>
                </c:pt>
              </c:strCache>
            </c:strRef>
          </c:cat>
          <c:val>
            <c:numRef>
              <c:f>Bilder!$E$134:$E$136</c:f>
              <c:numCache>
                <c:formatCode>0%</c:formatCode>
                <c:ptCount val="3"/>
                <c:pt idx="0">
                  <c:v>0.18</c:v>
                </c:pt>
                <c:pt idx="1">
                  <c:v>0.46</c:v>
                </c:pt>
                <c:pt idx="2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62-E044-9727-6C3CD1ED7BF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31247951"/>
        <c:axId val="2098295679"/>
      </c:barChart>
      <c:catAx>
        <c:axId val="20312479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098295679"/>
        <c:crosses val="autoZero"/>
        <c:auto val="1"/>
        <c:lblAlgn val="ctr"/>
        <c:lblOffset val="100"/>
        <c:noMultiLvlLbl val="0"/>
      </c:catAx>
      <c:valAx>
        <c:axId val="2098295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0312479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Bilder!$E$115:$E$124</c:f>
              <c:strCache>
                <c:ptCount val="10"/>
                <c:pt idx="0">
                  <c:v>Anmälningssystem</c:v>
                </c:pt>
                <c:pt idx="1">
                  <c:v>Arrangemangsutbildning/möten</c:v>
                </c:pt>
                <c:pt idx="2">
                  <c:v>Delning av best practise av ideer</c:v>
                </c:pt>
                <c:pt idx="3">
                  <c:v>Elitambassadörer</c:v>
                </c:pt>
                <c:pt idx="4">
                  <c:v>Marknadsföringsstöd (t ex tävlingskalender)</c:v>
                </c:pt>
                <c:pt idx="5">
                  <c:v>Stöd för tillståndsprocessen</c:v>
                </c:pt>
                <c:pt idx="6">
                  <c:v>Säkerhetsarbete</c:v>
                </c:pt>
                <c:pt idx="7">
                  <c:v>Tidtagning att hyra</c:v>
                </c:pt>
                <c:pt idx="8">
                  <c:v>Utbildning av löpledare</c:v>
                </c:pt>
                <c:pt idx="9">
                  <c:v>Annat</c:v>
                </c:pt>
              </c:strCache>
            </c:strRef>
          </c:cat>
          <c:val>
            <c:numRef>
              <c:f>Bilder!$F$115:$F$124</c:f>
              <c:numCache>
                <c:formatCode>0%</c:formatCode>
                <c:ptCount val="10"/>
                <c:pt idx="0">
                  <c:v>0.20512820512820512</c:v>
                </c:pt>
                <c:pt idx="1">
                  <c:v>0.21367521367521367</c:v>
                </c:pt>
                <c:pt idx="2">
                  <c:v>0.24358974358974358</c:v>
                </c:pt>
                <c:pt idx="3">
                  <c:v>7.2649572649572655E-2</c:v>
                </c:pt>
                <c:pt idx="4">
                  <c:v>0.49145299145299143</c:v>
                </c:pt>
                <c:pt idx="5">
                  <c:v>0.12820512820512819</c:v>
                </c:pt>
                <c:pt idx="6">
                  <c:v>3.8461538461538464E-2</c:v>
                </c:pt>
                <c:pt idx="7">
                  <c:v>0.2606837606837607</c:v>
                </c:pt>
                <c:pt idx="8">
                  <c:v>0.34188034188034189</c:v>
                </c:pt>
                <c:pt idx="9">
                  <c:v>0.14529914529914531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17-8F44-9135-911FA6B8C0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25051631"/>
        <c:axId val="280857856"/>
      </c:barChart>
      <c:catAx>
        <c:axId val="21250516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80857856"/>
        <c:crosses val="autoZero"/>
        <c:auto val="1"/>
        <c:lblAlgn val="ctr"/>
        <c:lblOffset val="100"/>
        <c:noMultiLvlLbl val="0"/>
      </c:catAx>
      <c:valAx>
        <c:axId val="2808578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125051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Blad4!$B$261</c:f>
              <c:strCache>
                <c:ptCount val="1"/>
                <c:pt idx="0">
                  <c:v>Totalsumma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Blad4!$A$262:$A$269</c:f>
              <c:strCache>
                <c:ptCount val="8"/>
                <c:pt idx="0">
                  <c:v>Efterfrågan saknas/ointresse från marknaden</c:v>
                </c:pt>
                <c:pt idx="1">
                  <c:v>Prioritering av klubben – löpning prioriteras inte</c:v>
                </c:pt>
                <c:pt idx="2">
                  <c:v>Prioritering av klubben – vuxenidrott</c:v>
                </c:pt>
                <c:pt idx="3">
                  <c:v>Tränarresurser</c:v>
                </c:pt>
                <c:pt idx="4">
                  <c:v>Frivillighetsresurser</c:v>
                </c:pt>
                <c:pt idx="5">
                  <c:v>Koncept/ idéer</c:v>
                </c:pt>
                <c:pt idx="6">
                  <c:v>Svåradministrerat</c:v>
                </c:pt>
                <c:pt idx="7">
                  <c:v>Stor ekonomisk risk </c:v>
                </c:pt>
              </c:strCache>
            </c:strRef>
          </c:cat>
          <c:val>
            <c:numRef>
              <c:f>Blad4!$B$262:$B$269</c:f>
              <c:numCache>
                <c:formatCode>0%</c:formatCode>
                <c:ptCount val="8"/>
                <c:pt idx="0">
                  <c:v>0.37327188940092165</c:v>
                </c:pt>
                <c:pt idx="1">
                  <c:v>0.13824884792626729</c:v>
                </c:pt>
                <c:pt idx="2">
                  <c:v>7.3732718894009217E-2</c:v>
                </c:pt>
                <c:pt idx="3">
                  <c:v>0.47926267281105989</c:v>
                </c:pt>
                <c:pt idx="4">
                  <c:v>0.58986175115207373</c:v>
                </c:pt>
                <c:pt idx="5">
                  <c:v>0.16589861751152074</c:v>
                </c:pt>
                <c:pt idx="6">
                  <c:v>3.6866359447004608E-2</c:v>
                </c:pt>
                <c:pt idx="7">
                  <c:v>0.10138248847926268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21-574F-B00E-300F940D64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47827904"/>
        <c:axId val="1248785040"/>
      </c:barChart>
      <c:catAx>
        <c:axId val="1247827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248785040"/>
        <c:crosses val="autoZero"/>
        <c:auto val="1"/>
        <c:lblAlgn val="ctr"/>
        <c:lblOffset val="100"/>
        <c:noMultiLvlLbl val="0"/>
      </c:catAx>
      <c:valAx>
        <c:axId val="12487850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247827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Bilder!$I$211:$I$214</cx:f>
        <cx:lvl ptCount="4">
          <cx:pt idx="0">Små lopp</cx:pt>
          <cx:pt idx="1">Mellanstora lopp</cx:pt>
          <cx:pt idx="2">Stora lopp</cx:pt>
          <cx:pt idx="3">Genomsnitt</cx:pt>
        </cx:lvl>
      </cx:strDim>
      <cx:numDim type="val">
        <cx:f>Bilder!$J$211:$J$214</cx:f>
        <cx:lvl ptCount="4" formatCode="Standard">
          <cx:pt idx="0">3.2999999999999998</cx:pt>
          <cx:pt idx="1">3.5</cx:pt>
          <cx:pt idx="2">4.2999999999999998</cx:pt>
          <cx:pt idx="3">3.3999999999999999</cx:pt>
        </cx:lvl>
      </cx:numDim>
    </cx:data>
  </cx:chartData>
  <cx:chart>
    <cx:plotArea>
      <cx:plotAreaRegion>
        <cx:series layoutId="funnel" uniqueId="{4A355035-FB3C-C64C-ADC6-9A86438827D2}"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600" b="1">
                    <a:solidFill>
                      <a:schemeClr val="bg1"/>
                    </a:solidFill>
                  </a:defRPr>
                </a:pPr>
                <a:endParaRPr lang="sv-SE" sz="1600" b="1" i="0" u="none" strike="noStrike" baseline="0">
                  <a:solidFill>
                    <a:schemeClr val="bg1"/>
                  </a:solidFill>
                  <a:latin typeface="Calibri" panose="020F0502020204030204"/>
                </a:endParaRPr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 sz="1800"/>
            </a:pPr>
            <a:endParaRPr lang="sv-SE" sz="1800" b="0" i="0" u="none" strike="noStrike" baseline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F19712-4D86-5FC6-7B01-552BCAB8E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DEBE4B9-6B9C-D8CE-194F-38EA9F5630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4510131-AF8E-7D1B-FC34-B4D97193C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FC9D-0C7E-394F-9B34-8011CF211377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1A79B6-D292-FA4F-7544-9C5907B80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3974DD4-EA82-BB20-DB25-1A2997F0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2FE3-913C-DE48-A1F6-75263A9DC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266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39DB7C-5814-F657-000D-672F65863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B22FEB7-42DE-E748-2EC7-46A839F4B9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E558C4A-4D09-E4E9-D90B-A5D3F02BE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FC9D-0C7E-394F-9B34-8011CF211377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FD9C6AE-738A-02E9-BD5F-D10DAEBC0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55E482-3B23-7FC6-D42E-D27EDD83E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2FE3-913C-DE48-A1F6-75263A9DC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30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EC24911D-51FA-23AB-88B9-943A5CCA85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7D1C562-CD1A-6D35-FED5-5B5FE8812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DD4C075-7E80-83B1-69FA-4DD8B86F7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FC9D-0C7E-394F-9B34-8011CF211377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2E04B82-8212-1B82-C63B-2838C291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B294983-80D1-6CC1-3096-21F99A9F0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2FE3-913C-DE48-A1F6-75263A9DC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73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A83989-70CF-7E8E-199C-C9ACAD19D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9355CE3-4058-E657-0A3C-CF13621C6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695E0ED-D296-4351-D48C-0BA26D7B8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FC9D-0C7E-394F-9B34-8011CF211377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A74B99-D217-E23E-A938-9E9E3286F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AD27931-444A-DD98-118D-0F99704B8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2FE3-913C-DE48-A1F6-75263A9DC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6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5BD84A-A900-ED50-25E6-B4A64E8EE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0DF49A1-96FA-2863-0941-3354807AC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4BB65FF-42BE-ACDF-F7B7-184BE0939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FC9D-0C7E-394F-9B34-8011CF211377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19BBA7-6FB8-CFFF-A59C-17C5221D4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AB3319C-92BF-327B-E674-741BB01B4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2FE3-913C-DE48-A1F6-75263A9DC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334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F7ADE4-B0E3-EAB7-A44B-6D102490B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3EE75EF-54D5-C6A6-74C7-1AAB4E7B02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96CE35A-5157-16B3-BBF4-21FF08706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5B917F7-26C0-D0CF-711A-288D9A769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FC9D-0C7E-394F-9B34-8011CF211377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EF23380-DD46-3F55-3F35-2D34E70BB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EC98B2-D6FC-88D0-DCE9-135969A2C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2FE3-913C-DE48-A1F6-75263A9DC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5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68EBF4-B0B4-E739-F011-533C12147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BFED3EC-9100-43B6-ED21-8AA45132C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94C34A2-F0ED-C705-7F21-2C5E0AA01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1CABF8A-48B5-3408-FFDF-8C17FD8A3C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B4D6D52-94D9-A749-FEA7-7B90712F76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ED10907-5997-5209-7CC3-2D0519271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FC9D-0C7E-394F-9B34-8011CF211377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F108F05-5946-F694-311D-F681747A7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4F4608E-E12D-369F-F84A-8A714C92F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2FE3-913C-DE48-A1F6-75263A9DC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65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C8000B-1BF6-531D-1D21-7D1F18474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485CE75-BA65-D641-6DA5-5CA05DEAF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FC9D-0C7E-394F-9B34-8011CF211377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5380F63-3BBC-B2C3-27FE-D2BB8678C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E00E042-91E2-831D-FD34-46853EC46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2FE3-913C-DE48-A1F6-75263A9DC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27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974AB71-8F70-40DC-B483-F1F371CC2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FC9D-0C7E-394F-9B34-8011CF211377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34AC2E2-C108-FA68-36AE-FB8C5D640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E16C16A-5DD8-A340-110D-1A679469E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2FE3-913C-DE48-A1F6-75263A9DC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65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4E6DF9-5FCE-01BE-C6A2-5FBEF33F8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1BC590D-BFFE-61E3-7D0D-4B2D00B6E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1F4080F-9A05-FB0F-B474-F261412E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BD2E461-BECC-E8FF-4370-47727EA59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FC9D-0C7E-394F-9B34-8011CF211377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B620FEF-59CF-1F00-3701-7DF67668E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241AD96-67DB-6AC9-1332-1D8512CA1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2FE3-913C-DE48-A1F6-75263A9DC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4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B4F46D-0D44-4853-31DB-40909C253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08F7FAA-C9CF-1F7E-4C46-4B0CD469E5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ECE2B36-1E29-F92C-D318-873309C35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41F5D7F-190B-F132-FB4A-B75DAFD0A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FC9D-0C7E-394F-9B34-8011CF211377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ED30CFE-6FC6-29D2-8EA1-E51E4D608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43481C3-AE9F-3768-9451-DC1B79976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E2FE3-913C-DE48-A1F6-75263A9DC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52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8D864A0-0CE9-B0A7-4D8A-2F7D5822E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F1A952C-ECE5-ECC9-42C3-C23B83B75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BD3D93-8D17-BF0B-09BE-64B15032B8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0FC9D-0C7E-394F-9B34-8011CF211377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8259677-0FEA-9CF9-4101-6B1B17CB1C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C01E8DF-6A84-6637-A657-2084C16FC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E2FE3-913C-DE48-A1F6-75263A9DC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87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807864-DD8D-0549-9A76-F58D12A901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5400" b="1" dirty="0">
                <a:latin typeface="Arial Rounded MT Bold" panose="020F0704030504030204" pitchFamily="34" charset="77"/>
                <a:cs typeface="Arial" panose="020B0604020202020204" pitchFamily="34" charset="0"/>
              </a:rPr>
              <a:t>Motionslopps</a:t>
            </a:r>
            <a:br>
              <a:rPr lang="sv-SE" sz="5400" b="1" dirty="0">
                <a:latin typeface="Arial Rounded MT Bold" panose="020F0704030504030204" pitchFamily="34" charset="77"/>
                <a:cs typeface="Arial" panose="020B0604020202020204" pitchFamily="34" charset="0"/>
              </a:rPr>
            </a:br>
            <a:r>
              <a:rPr lang="sv-SE" sz="5400" b="1" dirty="0">
                <a:latin typeface="Arial Rounded MT Bold" panose="020F0704030504030204" pitchFamily="34" charset="77"/>
                <a:cs typeface="Arial" panose="020B0604020202020204" pitchFamily="34" charset="0"/>
              </a:rPr>
              <a:t>undersökning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AD646E6-49A4-484D-A02A-5386FF5E06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Föreningsundersökning gjord </a:t>
            </a:r>
            <a:b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december 2024 -januari 2025</a:t>
            </a:r>
          </a:p>
        </p:txBody>
      </p:sp>
    </p:spTree>
    <p:extLst>
      <p:ext uri="{BB962C8B-B14F-4D97-AF65-F5344CB8AC3E}">
        <p14:creationId xmlns:p14="http://schemas.microsoft.com/office/powerpoint/2010/main" val="213396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3018F03-70FD-31C8-D372-80F76F31DB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5719034"/>
              </p:ext>
            </p:extLst>
          </p:nvPr>
        </p:nvGraphicFramePr>
        <p:xfrm>
          <a:off x="791028" y="1872343"/>
          <a:ext cx="10515600" cy="447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ubrik 4">
            <a:extLst>
              <a:ext uri="{FF2B5EF4-FFF2-40B4-BE49-F238E27FC236}">
                <a16:creationId xmlns:a16="http://schemas.microsoft.com/office/drawing/2014/main" id="{45426454-ED2F-CA51-2F1E-4D91BF2B3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6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Arial Rounded MT Bold" panose="020F0704030504030204" pitchFamily="34" charset="77"/>
              </a:rPr>
              <a:t>Tydlig risk för ökad </a:t>
            </a:r>
            <a:r>
              <a:rPr lang="sv-SE" sz="360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Arial Rounded MT Bold" panose="020F0704030504030204" pitchFamily="34" charset="77"/>
              </a:rPr>
              <a:t>ekonomisk ojämlikhet mellan olika distrikt</a:t>
            </a:r>
            <a:br>
              <a:rPr lang="sv-SE" sz="360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Arial Rounded MT Bold" panose="020F0704030504030204" pitchFamily="34" charset="77"/>
              </a:rPr>
            </a:br>
            <a:r>
              <a:rPr lang="sv-SE" sz="2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Arial Rounded MT Bold" panose="020F0704030504030204" pitchFamily="34" charset="77"/>
              </a:rPr>
              <a:t>Utveckling i procent deltagare  i olika distrikt</a:t>
            </a:r>
            <a:endParaRPr lang="en-US" sz="3600" dirty="0"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593487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A2E60BA-22DF-8820-60CA-AF05FD45A3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3852050"/>
              </p:ext>
            </p:extLst>
          </p:nvPr>
        </p:nvGraphicFramePr>
        <p:xfrm>
          <a:off x="624113" y="2061028"/>
          <a:ext cx="10522857" cy="4905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ubrik 2">
            <a:extLst>
              <a:ext uri="{FF2B5EF4-FFF2-40B4-BE49-F238E27FC236}">
                <a16:creationId xmlns:a16="http://schemas.microsoft.com/office/drawing/2014/main" id="{71E13575-3730-7016-2844-B4EE16D10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4000" dirty="0">
                <a:latin typeface="Arial" panose="020B0604020202020204" pitchFamily="34" charset="0"/>
                <a:cs typeface="Arial" panose="020B0604020202020204" pitchFamily="34" charset="0"/>
              </a:rPr>
              <a:t>Intresset ökar igen bland klubbmedlemmar </a:t>
            </a:r>
            <a:br>
              <a:rPr lang="sv-SE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4000" dirty="0">
                <a:latin typeface="Arial" panose="020B0604020202020204" pitchFamily="34" charset="0"/>
                <a:cs typeface="Arial" panose="020B0604020202020204" pitchFamily="34" charset="0"/>
              </a:rPr>
              <a:t>– men mindre än i närområdet</a:t>
            </a:r>
            <a:b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Har löparintresset förändrats bland era medlemmar under den senaste femårsperioden?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8566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469FC6B-0899-E86D-047F-FA0677EA0B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1387956"/>
              </p:ext>
            </p:extLst>
          </p:nvPr>
        </p:nvGraphicFramePr>
        <p:xfrm>
          <a:off x="841829" y="2046513"/>
          <a:ext cx="10406742" cy="4325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ubrik 2">
            <a:extLst>
              <a:ext uri="{FF2B5EF4-FFF2-40B4-BE49-F238E27FC236}">
                <a16:creationId xmlns:a16="http://schemas.microsoft.com/office/drawing/2014/main" id="{B3927B10-E3D1-CCD8-BAFE-7D70670A7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Arial Rounded MT Bold" panose="020F0704030504030204" pitchFamily="34" charset="77"/>
              </a:rPr>
              <a:t>Det </a:t>
            </a:r>
            <a:r>
              <a:rPr lang="en-US" sz="3600" dirty="0" err="1">
                <a:latin typeface="Arial Rounded MT Bold" panose="020F0704030504030204" pitchFamily="34" charset="77"/>
              </a:rPr>
              <a:t>efterfrågas</a:t>
            </a:r>
            <a:r>
              <a:rPr lang="en-US" sz="3600" dirty="0">
                <a:latin typeface="Arial Rounded MT Bold" panose="020F0704030504030204" pitchFamily="34" charset="77"/>
              </a:rPr>
              <a:t> </a:t>
            </a:r>
            <a:r>
              <a:rPr lang="en-US" sz="3600" dirty="0" err="1">
                <a:latin typeface="Arial Rounded MT Bold" panose="020F0704030504030204" pitchFamily="34" charset="77"/>
              </a:rPr>
              <a:t>olika</a:t>
            </a:r>
            <a:r>
              <a:rPr lang="en-US" sz="3600" dirty="0">
                <a:latin typeface="Arial Rounded MT Bold" panose="020F0704030504030204" pitchFamily="34" charset="77"/>
              </a:rPr>
              <a:t> </a:t>
            </a:r>
            <a:r>
              <a:rPr lang="en-US" sz="3600" dirty="0" err="1">
                <a:latin typeface="Arial Rounded MT Bold" panose="020F0704030504030204" pitchFamily="34" charset="77"/>
              </a:rPr>
              <a:t>initiativ</a:t>
            </a:r>
            <a:r>
              <a:rPr lang="en-US" sz="3600" dirty="0">
                <a:latin typeface="Arial Rounded MT Bold" panose="020F0704030504030204" pitchFamily="34" charset="77"/>
              </a:rPr>
              <a:t> för </a:t>
            </a:r>
            <a:r>
              <a:rPr lang="en-US" sz="3600" dirty="0" err="1">
                <a:latin typeface="Arial Rounded MT Bold" panose="020F0704030504030204" pitchFamily="34" charset="77"/>
              </a:rPr>
              <a:t>att</a:t>
            </a:r>
            <a:r>
              <a:rPr lang="en-US" sz="3600" dirty="0">
                <a:latin typeface="Arial Rounded MT Bold" panose="020F0704030504030204" pitchFamily="34" charset="77"/>
              </a:rPr>
              <a:t> </a:t>
            </a:r>
            <a:r>
              <a:rPr lang="en-US" sz="3600" dirty="0" err="1">
                <a:latin typeface="Arial Rounded MT Bold" panose="020F0704030504030204" pitchFamily="34" charset="77"/>
              </a:rPr>
              <a:t>stärka</a:t>
            </a:r>
            <a:r>
              <a:rPr lang="en-US" sz="3600" dirty="0">
                <a:latin typeface="Arial Rounded MT Bold" panose="020F0704030504030204" pitchFamily="34" charset="77"/>
              </a:rPr>
              <a:t> </a:t>
            </a:r>
            <a:r>
              <a:rPr lang="en-US" sz="3600" dirty="0" err="1">
                <a:latin typeface="Arial Rounded MT Bold" panose="020F0704030504030204" pitchFamily="34" charset="77"/>
              </a:rPr>
              <a:t>loppmarkanden</a:t>
            </a:r>
            <a:br>
              <a:rPr lang="en-US" sz="2400" dirty="0">
                <a:latin typeface="Arial Rounded MT Bold" panose="020F0704030504030204" pitchFamily="34" charset="77"/>
              </a:rPr>
            </a:br>
            <a:r>
              <a:rPr lang="en-US" sz="2400" dirty="0" err="1">
                <a:latin typeface="Arial Rounded MT Bold" panose="020F0704030504030204" pitchFamily="34" charset="77"/>
              </a:rPr>
              <a:t>Vilket</a:t>
            </a:r>
            <a:r>
              <a:rPr lang="en-US" sz="2400" dirty="0">
                <a:latin typeface="Arial Rounded MT Bold" panose="020F0704030504030204" pitchFamily="34" charset="77"/>
              </a:rPr>
              <a:t> </a:t>
            </a:r>
            <a:r>
              <a:rPr lang="en-US" sz="2400" dirty="0" err="1">
                <a:latin typeface="Arial Rounded MT Bold" panose="020F0704030504030204" pitchFamily="34" charset="77"/>
              </a:rPr>
              <a:t>typ</a:t>
            </a:r>
            <a:r>
              <a:rPr lang="en-US" sz="2400" dirty="0">
                <a:latin typeface="Arial Rounded MT Bold" panose="020F0704030504030204" pitchFamily="34" charset="77"/>
              </a:rPr>
              <a:t> av </a:t>
            </a:r>
            <a:r>
              <a:rPr lang="en-US" sz="2400" dirty="0" err="1">
                <a:latin typeface="Arial Rounded MT Bold" panose="020F0704030504030204" pitchFamily="34" charset="77"/>
              </a:rPr>
              <a:t>stöd</a:t>
            </a:r>
            <a:r>
              <a:rPr lang="en-US" sz="2400" dirty="0">
                <a:latin typeface="Arial Rounded MT Bold" panose="020F0704030504030204" pitchFamily="34" charset="77"/>
              </a:rPr>
              <a:t> ser </a:t>
            </a:r>
            <a:r>
              <a:rPr lang="en-US" sz="2400" dirty="0" err="1">
                <a:latin typeface="Arial Rounded MT Bold" panose="020F0704030504030204" pitchFamily="34" charset="77"/>
              </a:rPr>
              <a:t>ni</a:t>
            </a:r>
            <a:r>
              <a:rPr lang="en-US" sz="2400" dirty="0">
                <a:latin typeface="Arial Rounded MT Bold" panose="020F0704030504030204" pitchFamily="34" charset="77"/>
              </a:rPr>
              <a:t> </a:t>
            </a:r>
            <a:r>
              <a:rPr lang="en-US" sz="2400" dirty="0" err="1">
                <a:latin typeface="Arial Rounded MT Bold" panose="020F0704030504030204" pitchFamily="34" charset="77"/>
              </a:rPr>
              <a:t>är</a:t>
            </a:r>
            <a:r>
              <a:rPr lang="en-US" sz="2400" dirty="0">
                <a:latin typeface="Arial Rounded MT Bold" panose="020F0704030504030204" pitchFamily="34" charset="77"/>
              </a:rPr>
              <a:t> </a:t>
            </a:r>
            <a:r>
              <a:rPr lang="en-US" sz="2400" dirty="0" err="1">
                <a:latin typeface="Arial Rounded MT Bold" panose="020F0704030504030204" pitchFamily="34" charset="77"/>
              </a:rPr>
              <a:t>betydelsefullt</a:t>
            </a:r>
            <a:r>
              <a:rPr lang="en-US" sz="2400" dirty="0">
                <a:latin typeface="Arial Rounded MT Bold" panose="020F0704030504030204" pitchFamily="34" charset="77"/>
              </a:rPr>
              <a:t> för </a:t>
            </a:r>
            <a:r>
              <a:rPr lang="en-US" sz="2400" dirty="0" err="1">
                <a:latin typeface="Arial Rounded MT Bold" panose="020F0704030504030204" pitchFamily="34" charset="77"/>
              </a:rPr>
              <a:t>att</a:t>
            </a:r>
            <a:r>
              <a:rPr lang="en-US" sz="2400" dirty="0">
                <a:latin typeface="Arial Rounded MT Bold" panose="020F0704030504030204" pitchFamily="34" charset="77"/>
              </a:rPr>
              <a:t> </a:t>
            </a:r>
            <a:r>
              <a:rPr lang="en-US" sz="2400" dirty="0" err="1">
                <a:latin typeface="Arial Rounded MT Bold" panose="020F0704030504030204" pitchFamily="34" charset="77"/>
              </a:rPr>
              <a:t>öka</a:t>
            </a:r>
            <a:r>
              <a:rPr lang="en-US" sz="2400" dirty="0">
                <a:latin typeface="Arial Rounded MT Bold" panose="020F0704030504030204" pitchFamily="34" charset="77"/>
              </a:rPr>
              <a:t> </a:t>
            </a:r>
            <a:r>
              <a:rPr lang="en-US" sz="2400" dirty="0" err="1">
                <a:latin typeface="Arial Rounded MT Bold" panose="020F0704030504030204" pitchFamily="34" charset="77"/>
              </a:rPr>
              <a:t>intresset</a:t>
            </a:r>
            <a:r>
              <a:rPr lang="en-US" sz="2400" dirty="0">
                <a:latin typeface="Arial Rounded MT Bold" panose="020F0704030504030204" pitchFamily="34" charset="77"/>
              </a:rPr>
              <a:t> för </a:t>
            </a:r>
            <a:r>
              <a:rPr lang="en-US" sz="2400" dirty="0" err="1">
                <a:latin typeface="Arial Rounded MT Bold" panose="020F0704030504030204" pitchFamily="34" charset="77"/>
              </a:rPr>
              <a:t>löpning</a:t>
            </a:r>
            <a:r>
              <a:rPr lang="en-US" sz="2400" dirty="0">
                <a:latin typeface="Arial Rounded MT Bold" panose="020F0704030504030204" pitchFamily="34" charset="77"/>
              </a:rPr>
              <a:t> </a:t>
            </a:r>
            <a:r>
              <a:rPr lang="en-US" sz="2400" dirty="0" err="1">
                <a:latin typeface="Arial Rounded MT Bold" panose="020F0704030504030204" pitchFamily="34" charset="77"/>
              </a:rPr>
              <a:t>i</a:t>
            </a:r>
            <a:r>
              <a:rPr lang="en-US" sz="2400" dirty="0">
                <a:latin typeface="Arial Rounded MT Bold" panose="020F0704030504030204" pitchFamily="34" charset="77"/>
              </a:rPr>
              <a:t> </a:t>
            </a:r>
            <a:r>
              <a:rPr lang="en-US" sz="2400" dirty="0" err="1">
                <a:latin typeface="Arial Rounded MT Bold" panose="020F0704030504030204" pitchFamily="34" charset="77"/>
              </a:rPr>
              <a:t>anslutning</a:t>
            </a:r>
            <a:r>
              <a:rPr lang="en-US" sz="2400" dirty="0">
                <a:latin typeface="Arial Rounded MT Bold" panose="020F0704030504030204" pitchFamily="34" charset="77"/>
              </a:rPr>
              <a:t> till er </a:t>
            </a:r>
            <a:r>
              <a:rPr lang="en-US" sz="2400" dirty="0" err="1">
                <a:latin typeface="Arial Rounded MT Bold" panose="020F0704030504030204" pitchFamily="34" charset="77"/>
              </a:rPr>
              <a:t>klubb</a:t>
            </a:r>
            <a:r>
              <a:rPr lang="en-US" sz="2400" dirty="0">
                <a:latin typeface="Arial Rounded MT Bold" panose="020F0704030504030204" pitchFamily="34" charset="77"/>
              </a:rPr>
              <a:t> </a:t>
            </a:r>
            <a:r>
              <a:rPr lang="en-US" sz="2400" dirty="0" err="1">
                <a:latin typeface="Arial Rounded MT Bold" panose="020F0704030504030204" pitchFamily="34" charset="77"/>
              </a:rPr>
              <a:t>eller</a:t>
            </a:r>
            <a:r>
              <a:rPr lang="en-US" sz="2400" dirty="0">
                <a:latin typeface="Arial Rounded MT Bold" panose="020F0704030504030204" pitchFamily="34" charset="77"/>
              </a:rPr>
              <a:t> era </a:t>
            </a:r>
            <a:r>
              <a:rPr lang="en-US" sz="2400" dirty="0" err="1">
                <a:latin typeface="Arial Rounded MT Bold" panose="020F0704030504030204" pitchFamily="34" charset="77"/>
              </a:rPr>
              <a:t>löpaktiviteter</a:t>
            </a:r>
            <a:r>
              <a:rPr lang="en-US" sz="2400" dirty="0">
                <a:latin typeface="Arial Rounded MT Bold" panose="020F0704030504030204" pitchFamily="34" charset="7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41881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6957A5-9C73-F9D3-6514-28EA60C1F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455400" cy="1325563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Arial Rounded MT Bold" panose="020F0704030504030204" pitchFamily="34" charset="77"/>
              </a:rPr>
              <a:t>Det </a:t>
            </a:r>
            <a:r>
              <a:rPr lang="en-US" sz="3600" b="1" dirty="0" err="1">
                <a:latin typeface="Arial Rounded MT Bold" panose="020F0704030504030204" pitchFamily="34" charset="77"/>
              </a:rPr>
              <a:t>efterfrågas</a:t>
            </a:r>
            <a:r>
              <a:rPr lang="en-US" sz="3600" b="1" dirty="0">
                <a:latin typeface="Arial Rounded MT Bold" panose="020F0704030504030204" pitchFamily="34" charset="77"/>
              </a:rPr>
              <a:t> </a:t>
            </a:r>
            <a:r>
              <a:rPr lang="en-US" sz="3600" b="1" dirty="0" err="1">
                <a:latin typeface="Arial Rounded MT Bold" panose="020F0704030504030204" pitchFamily="34" charset="77"/>
              </a:rPr>
              <a:t>ökat</a:t>
            </a:r>
            <a:r>
              <a:rPr lang="en-US" sz="3600" b="1" dirty="0">
                <a:latin typeface="Arial Rounded MT Bold" panose="020F0704030504030204" pitchFamily="34" charset="77"/>
              </a:rPr>
              <a:t> </a:t>
            </a:r>
            <a:r>
              <a:rPr lang="en-US" sz="3600" b="1" dirty="0" err="1">
                <a:latin typeface="Arial Rounded MT Bold" panose="020F0704030504030204" pitchFamily="34" charset="77"/>
              </a:rPr>
              <a:t>stöd</a:t>
            </a:r>
            <a:r>
              <a:rPr lang="en-US" sz="3600" b="1" dirty="0">
                <a:latin typeface="Arial Rounded MT Bold" panose="020F0704030504030204" pitchFamily="34" charset="77"/>
              </a:rPr>
              <a:t> till </a:t>
            </a:r>
            <a:r>
              <a:rPr lang="en-US" sz="3600" b="1" dirty="0" err="1">
                <a:latin typeface="Arial Rounded MT Bold" panose="020F0704030504030204" pitchFamily="34" charset="77"/>
              </a:rPr>
              <a:t>personer</a:t>
            </a:r>
            <a:r>
              <a:rPr lang="en-US" sz="3600" b="1" dirty="0">
                <a:latin typeface="Arial Rounded MT Bold" panose="020F0704030504030204" pitchFamily="34" charset="77"/>
              </a:rPr>
              <a:t> </a:t>
            </a:r>
            <a:r>
              <a:rPr lang="en-US" sz="3600" b="1" dirty="0" err="1">
                <a:latin typeface="Arial Rounded MT Bold" panose="020F0704030504030204" pitchFamily="34" charset="77"/>
              </a:rPr>
              <a:t>som</a:t>
            </a:r>
            <a:r>
              <a:rPr lang="en-US" sz="3600" b="1" dirty="0">
                <a:latin typeface="Arial Rounded MT Bold" panose="020F0704030504030204" pitchFamily="34" charset="77"/>
              </a:rPr>
              <a:t> </a:t>
            </a:r>
            <a:r>
              <a:rPr lang="en-US" sz="3600" b="1" dirty="0" err="1">
                <a:latin typeface="Arial Rounded MT Bold" panose="020F0704030504030204" pitchFamily="34" charset="77"/>
              </a:rPr>
              <a:t>vill</a:t>
            </a:r>
            <a:br>
              <a:rPr lang="en-US" sz="2400" b="1" dirty="0">
                <a:latin typeface="Arial Rounded MT Bold" panose="020F0704030504030204" pitchFamily="34" charset="77"/>
              </a:rPr>
            </a:br>
            <a:r>
              <a:rPr lang="en-US" sz="2400" b="1" dirty="0" err="1">
                <a:latin typeface="Arial Rounded MT Bold" panose="020F0704030504030204" pitchFamily="34" charset="77"/>
              </a:rPr>
              <a:t>Vilka</a:t>
            </a:r>
            <a:r>
              <a:rPr lang="en-US" sz="2400" b="1" dirty="0">
                <a:latin typeface="Arial Rounded MT Bold" panose="020F0704030504030204" pitchFamily="34" charset="77"/>
              </a:rPr>
              <a:t> </a:t>
            </a:r>
            <a:r>
              <a:rPr lang="en-US" sz="2400" b="1" dirty="0" err="1">
                <a:latin typeface="Arial Rounded MT Bold" panose="020F0704030504030204" pitchFamily="34" charset="77"/>
              </a:rPr>
              <a:t>är</a:t>
            </a:r>
            <a:r>
              <a:rPr lang="en-US" sz="2400" b="1" dirty="0">
                <a:latin typeface="Arial Rounded MT Bold" panose="020F0704030504030204" pitchFamily="34" charset="77"/>
              </a:rPr>
              <a:t> </a:t>
            </a:r>
            <a:r>
              <a:rPr lang="en-US" sz="2400" b="1" dirty="0" err="1">
                <a:latin typeface="Arial Rounded MT Bold" panose="020F0704030504030204" pitchFamily="34" charset="77"/>
              </a:rPr>
              <a:t>klubbens</a:t>
            </a:r>
            <a:r>
              <a:rPr lang="en-US" sz="2400" b="1" dirty="0">
                <a:latin typeface="Arial Rounded MT Bold" panose="020F0704030504030204" pitchFamily="34" charset="77"/>
              </a:rPr>
              <a:t> </a:t>
            </a:r>
            <a:r>
              <a:rPr lang="en-US" sz="2400" b="1" dirty="0" err="1">
                <a:latin typeface="Arial Rounded MT Bold" panose="020F0704030504030204" pitchFamily="34" charset="77"/>
              </a:rPr>
              <a:t>huvudutmaningar</a:t>
            </a:r>
            <a:r>
              <a:rPr lang="en-US" sz="2400" b="1" dirty="0">
                <a:latin typeface="Arial Rounded MT Bold" panose="020F0704030504030204" pitchFamily="34" charset="77"/>
              </a:rPr>
              <a:t> för </a:t>
            </a:r>
            <a:r>
              <a:rPr lang="en-US" sz="2400" b="1" dirty="0" err="1">
                <a:latin typeface="Arial Rounded MT Bold" panose="020F0704030504030204" pitchFamily="34" charset="77"/>
              </a:rPr>
              <a:t>att</a:t>
            </a:r>
            <a:r>
              <a:rPr lang="en-US" sz="2400" b="1" dirty="0">
                <a:latin typeface="Arial Rounded MT Bold" panose="020F0704030504030204" pitchFamily="34" charset="77"/>
              </a:rPr>
              <a:t> </a:t>
            </a:r>
            <a:r>
              <a:rPr lang="en-US" sz="2400" b="1" dirty="0" err="1">
                <a:latin typeface="Arial Rounded MT Bold" panose="020F0704030504030204" pitchFamily="34" charset="77"/>
              </a:rPr>
              <a:t>utveckla</a:t>
            </a:r>
            <a:r>
              <a:rPr lang="en-US" sz="2400" b="1" dirty="0">
                <a:latin typeface="Arial Rounded MT Bold" panose="020F0704030504030204" pitchFamily="34" charset="77"/>
              </a:rPr>
              <a:t> </a:t>
            </a:r>
            <a:r>
              <a:rPr lang="en-US" sz="2400" b="1" dirty="0" err="1">
                <a:latin typeface="Arial Rounded MT Bold" panose="020F0704030504030204" pitchFamily="34" charset="77"/>
              </a:rPr>
              <a:t>eller</a:t>
            </a:r>
            <a:r>
              <a:rPr lang="en-US" sz="2400" b="1" dirty="0">
                <a:latin typeface="Arial Rounded MT Bold" panose="020F0704030504030204" pitchFamily="34" charset="77"/>
              </a:rPr>
              <a:t> </a:t>
            </a:r>
            <a:r>
              <a:rPr lang="en-US" sz="2400" b="1" dirty="0" err="1">
                <a:latin typeface="Arial Rounded MT Bold" panose="020F0704030504030204" pitchFamily="34" charset="77"/>
              </a:rPr>
              <a:t>stärka</a:t>
            </a:r>
            <a:r>
              <a:rPr lang="en-US" sz="2400" b="1" dirty="0">
                <a:latin typeface="Arial Rounded MT Bold" panose="020F0704030504030204" pitchFamily="34" charset="77"/>
              </a:rPr>
              <a:t> </a:t>
            </a:r>
            <a:r>
              <a:rPr lang="en-US" sz="2400" b="1" dirty="0" err="1">
                <a:latin typeface="Arial Rounded MT Bold" panose="020F0704030504030204" pitchFamily="34" charset="77"/>
              </a:rPr>
              <a:t>löpintresset</a:t>
            </a:r>
            <a:r>
              <a:rPr lang="en-US" sz="2400" b="1" dirty="0">
                <a:latin typeface="Arial Rounded MT Bold" panose="020F0704030504030204" pitchFamily="34" charset="77"/>
              </a:rPr>
              <a:t>?</a:t>
            </a:r>
            <a:endParaRPr lang="en-US" sz="3600" b="1" dirty="0">
              <a:latin typeface="Arial Rounded MT Bold" panose="020F0704030504030204" pitchFamily="34" charset="77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412DFAB-34E9-6095-C763-DEDD100144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104042"/>
              </p:ext>
            </p:extLst>
          </p:nvPr>
        </p:nvGraphicFramePr>
        <p:xfrm>
          <a:off x="838200" y="1772816"/>
          <a:ext cx="1004751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1720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C0E7A8-C06E-854E-98AF-8F4A9742A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>
                <a:latin typeface="Arial Rounded MT Bold" panose="020F0704030504030204" pitchFamily="34" charset="77"/>
                <a:cs typeface="Arial" panose="020B0604020202020204" pitchFamily="34" charset="0"/>
              </a:rPr>
              <a:t>Löpning skapar extra inkomster till friidrotten</a:t>
            </a:r>
            <a:br>
              <a:rPr lang="sv-SE" sz="2800" dirty="0">
                <a:latin typeface="Arial Rounded MT Bold" panose="020F0704030504030204" pitchFamily="34" charset="77"/>
                <a:cs typeface="Arial" panose="020B0604020202020204" pitchFamily="34" charset="0"/>
              </a:rPr>
            </a:br>
            <a:r>
              <a:rPr lang="sv-SE" sz="2400" dirty="0">
                <a:latin typeface="Arial Rounded MT Bold" panose="020F0704030504030204" pitchFamily="34" charset="77"/>
                <a:cs typeface="Arial" panose="020B0604020202020204" pitchFamily="34" charset="0"/>
              </a:rPr>
              <a:t>Erbjuder er förening externa tjänster utanför klubben inom löpning?</a:t>
            </a:r>
            <a:endParaRPr lang="sv-SE" sz="2800" dirty="0">
              <a:latin typeface="Arial Rounded MT Bold" panose="020F0704030504030204" pitchFamily="34" charset="77"/>
              <a:cs typeface="Arial" panose="020B0604020202020204" pitchFamily="34" charset="0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F5642639-8C85-9C92-9493-206A2F05D757}"/>
              </a:ext>
            </a:extLst>
          </p:cNvPr>
          <p:cNvSpPr txBox="1"/>
          <p:nvPr/>
        </p:nvSpPr>
        <p:spPr>
          <a:xfrm>
            <a:off x="9120337" y="2564903"/>
            <a:ext cx="2476578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Företagsträning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minskat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D29990D-526D-2351-C08C-735CD5722F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5580709"/>
              </p:ext>
            </p:extLst>
          </p:nvPr>
        </p:nvGraphicFramePr>
        <p:xfrm>
          <a:off x="965199" y="1562635"/>
          <a:ext cx="8338457" cy="4930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0524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765B6965-0B77-8547-9744-16D3489D5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3600" dirty="0">
                <a:latin typeface="Arial Rounded MT Bold" panose="020F0704030504030204" pitchFamily="34" charset="77"/>
                <a:cs typeface="Arial" panose="020B0604020202020204" pitchFamily="34" charset="0"/>
              </a:rPr>
              <a:t>Att arrangera lopp är en betydande del i svensk friidrott</a:t>
            </a:r>
            <a:br>
              <a:rPr lang="sv-SE" sz="3200" dirty="0">
                <a:latin typeface="Arial Rounded MT Bold" panose="020F0704030504030204" pitchFamily="34" charset="77"/>
                <a:cs typeface="Arial" panose="020B0604020202020204" pitchFamily="34" charset="0"/>
              </a:rPr>
            </a:br>
            <a:r>
              <a:rPr lang="sv-SE" sz="2700" dirty="0">
                <a:latin typeface="Arial Rounded MT Bold" panose="020F0704030504030204" pitchFamily="34" charset="77"/>
                <a:cs typeface="Arial" panose="020B0604020202020204" pitchFamily="34" charset="0"/>
              </a:rPr>
              <a:t>Arrangerar er förening något lopp inom?</a:t>
            </a:r>
            <a:endParaRPr lang="sv-SE" sz="1800" dirty="0">
              <a:latin typeface="Arial Rounded MT Bold" panose="020F0704030504030204" pitchFamily="34" charset="77"/>
              <a:cs typeface="Arial" panose="020B060402020202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A0CCF20-93F5-687B-B519-A6B0D06F8C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1088707"/>
              </p:ext>
            </p:extLst>
          </p:nvPr>
        </p:nvGraphicFramePr>
        <p:xfrm>
          <a:off x="835528" y="1690688"/>
          <a:ext cx="9136743" cy="4944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ruta 6">
            <a:extLst>
              <a:ext uri="{FF2B5EF4-FFF2-40B4-BE49-F238E27FC236}">
                <a16:creationId xmlns:a16="http://schemas.microsoft.com/office/drawing/2014/main" id="{01753DC8-64DD-5AD9-1B0F-2C55C74A4456}"/>
              </a:ext>
            </a:extLst>
          </p:cNvPr>
          <p:cNvSpPr txBox="1"/>
          <p:nvPr/>
        </p:nvSpPr>
        <p:spPr>
          <a:xfrm>
            <a:off x="9811657" y="2583543"/>
            <a:ext cx="1887800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Företagslopp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minskat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9025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2="http://schemas.microsoft.com/office/drawing/2015/10/21/chartex">
        <mc:Choice Requires="cx2">
          <p:graphicFrame>
            <p:nvGraphicFramePr>
              <p:cNvPr id="2" name="Diagram 1">
                <a:extLst>
                  <a:ext uri="{FF2B5EF4-FFF2-40B4-BE49-F238E27FC236}">
                    <a16:creationId xmlns:a16="http://schemas.microsoft.com/office/drawing/2014/main" id="{9E425E56-8E2A-7AE8-EE10-637390508FC9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02345846"/>
                  </p:ext>
                </p:extLst>
              </p:nvPr>
            </p:nvGraphicFramePr>
            <p:xfrm>
              <a:off x="838200" y="2090057"/>
              <a:ext cx="10047513" cy="429622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2" name="Diagram 1">
                <a:extLst>
                  <a:ext uri="{FF2B5EF4-FFF2-40B4-BE49-F238E27FC236}">
                    <a16:creationId xmlns:a16="http://schemas.microsoft.com/office/drawing/2014/main" id="{9E425E56-8E2A-7AE8-EE10-637390508FC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200" y="2090057"/>
                <a:ext cx="10047513" cy="4296229"/>
              </a:xfrm>
              <a:prstGeom prst="rect">
                <a:avLst/>
              </a:prstGeom>
            </p:spPr>
          </p:pic>
        </mc:Fallback>
      </mc:AlternateContent>
      <p:sp>
        <p:nvSpPr>
          <p:cNvPr id="3" name="Rubrik 2">
            <a:extLst>
              <a:ext uri="{FF2B5EF4-FFF2-40B4-BE49-F238E27FC236}">
                <a16:creationId xmlns:a16="http://schemas.microsoft.com/office/drawing/2014/main" id="{7819F9ED-73D3-DAC4-086E-60C45FB20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237686" cy="1325563"/>
          </a:xfrm>
        </p:spPr>
        <p:txBody>
          <a:bodyPr>
            <a:normAutofit fontScale="90000"/>
          </a:bodyPr>
          <a:lstStyle/>
          <a:p>
            <a:r>
              <a:rPr lang="en-US" sz="4000" dirty="0" err="1">
                <a:latin typeface="Arial Rounded MT Bold" panose="020F0704030504030204" pitchFamily="34" charset="77"/>
              </a:rPr>
              <a:t>Löparkulturen</a:t>
            </a:r>
            <a:r>
              <a:rPr lang="en-US" sz="4000" dirty="0">
                <a:latin typeface="Arial Rounded MT Bold" panose="020F0704030504030204" pitchFamily="34" charset="77"/>
              </a:rPr>
              <a:t> </a:t>
            </a:r>
            <a:r>
              <a:rPr lang="en-US" sz="4000" dirty="0" err="1">
                <a:latin typeface="Arial Rounded MT Bold" panose="020F0704030504030204" pitchFamily="34" charset="77"/>
              </a:rPr>
              <a:t>i</a:t>
            </a:r>
            <a:r>
              <a:rPr lang="en-US" sz="4000" dirty="0">
                <a:latin typeface="Arial Rounded MT Bold" panose="020F0704030504030204" pitchFamily="34" charset="77"/>
              </a:rPr>
              <a:t> </a:t>
            </a:r>
            <a:r>
              <a:rPr lang="en-US" sz="4000" dirty="0" err="1">
                <a:latin typeface="Arial Rounded MT Bold" panose="020F0704030504030204" pitchFamily="34" charset="77"/>
              </a:rPr>
              <a:t>arrangörsföreningsarna</a:t>
            </a:r>
            <a:r>
              <a:rPr lang="en-US" sz="4000" dirty="0">
                <a:latin typeface="Arial Rounded MT Bold" panose="020F0704030504030204" pitchFamily="34" charset="77"/>
              </a:rPr>
              <a:t> </a:t>
            </a:r>
            <a:r>
              <a:rPr lang="en-US" sz="4000" dirty="0" err="1">
                <a:latin typeface="Arial Rounded MT Bold" panose="020F0704030504030204" pitchFamily="34" charset="77"/>
              </a:rPr>
              <a:t>är</a:t>
            </a:r>
            <a:r>
              <a:rPr lang="en-US" sz="4000" dirty="0">
                <a:latin typeface="Arial Rounded MT Bold" panose="020F0704030504030204" pitchFamily="34" charset="77"/>
              </a:rPr>
              <a:t> </a:t>
            </a:r>
            <a:r>
              <a:rPr lang="en-US" sz="4000" dirty="0" err="1">
                <a:latin typeface="Arial Rounded MT Bold" panose="020F0704030504030204" pitchFamily="34" charset="77"/>
              </a:rPr>
              <a:t>betydligt</a:t>
            </a:r>
            <a:r>
              <a:rPr lang="en-US" sz="4000" dirty="0">
                <a:latin typeface="Arial Rounded MT Bold" panose="020F0704030504030204" pitchFamily="34" charset="77"/>
              </a:rPr>
              <a:t> </a:t>
            </a:r>
            <a:r>
              <a:rPr lang="en-US" sz="4000" dirty="0" err="1">
                <a:latin typeface="Arial Rounded MT Bold" panose="020F0704030504030204" pitchFamily="34" charset="77"/>
              </a:rPr>
              <a:t>starkare</a:t>
            </a:r>
            <a:r>
              <a:rPr lang="en-US" sz="4000" dirty="0">
                <a:latin typeface="Arial Rounded MT Bold" panose="020F0704030504030204" pitchFamily="34" charset="77"/>
              </a:rPr>
              <a:t> hos </a:t>
            </a:r>
            <a:r>
              <a:rPr lang="en-US" sz="4000" dirty="0" err="1">
                <a:latin typeface="Arial Rounded MT Bold" panose="020F0704030504030204" pitchFamily="34" charset="77"/>
              </a:rPr>
              <a:t>klubbar</a:t>
            </a:r>
            <a:r>
              <a:rPr lang="en-US" sz="4000" dirty="0">
                <a:latin typeface="Arial Rounded MT Bold" panose="020F0704030504030204" pitchFamily="34" charset="77"/>
              </a:rPr>
              <a:t> </a:t>
            </a:r>
            <a:r>
              <a:rPr lang="en-US" sz="4000" dirty="0" err="1">
                <a:latin typeface="Arial Rounded MT Bold" panose="020F0704030504030204" pitchFamily="34" charset="77"/>
              </a:rPr>
              <a:t>som</a:t>
            </a:r>
            <a:r>
              <a:rPr lang="en-US" sz="4000" dirty="0">
                <a:latin typeface="Arial Rounded MT Bold" panose="020F0704030504030204" pitchFamily="34" charset="77"/>
              </a:rPr>
              <a:t> </a:t>
            </a:r>
            <a:r>
              <a:rPr lang="en-US" sz="4000" dirty="0" err="1">
                <a:latin typeface="Arial Rounded MT Bold" panose="020F0704030504030204" pitchFamily="34" charset="77"/>
              </a:rPr>
              <a:t>har</a:t>
            </a:r>
            <a:r>
              <a:rPr lang="en-US" sz="4000" dirty="0">
                <a:latin typeface="Arial Rounded MT Bold" panose="020F0704030504030204" pitchFamily="34" charset="77"/>
              </a:rPr>
              <a:t> </a:t>
            </a:r>
            <a:r>
              <a:rPr lang="en-US" sz="4000" dirty="0" err="1">
                <a:latin typeface="Arial Rounded MT Bold" panose="020F0704030504030204" pitchFamily="34" charset="77"/>
              </a:rPr>
              <a:t>stora</a:t>
            </a:r>
            <a:r>
              <a:rPr lang="en-US" sz="4000" dirty="0">
                <a:latin typeface="Arial Rounded MT Bold" panose="020F0704030504030204" pitchFamily="34" charset="77"/>
              </a:rPr>
              <a:t> </a:t>
            </a:r>
            <a:r>
              <a:rPr lang="en-US" sz="4000" dirty="0" err="1">
                <a:latin typeface="Arial Rounded MT Bold" panose="020F0704030504030204" pitchFamily="34" charset="77"/>
              </a:rPr>
              <a:t>lopp</a:t>
            </a:r>
            <a:r>
              <a:rPr lang="en-US" sz="4000" dirty="0">
                <a:latin typeface="Arial Rounded MT Bold" panose="020F0704030504030204" pitchFamily="34" charset="77"/>
              </a:rPr>
              <a:t> </a:t>
            </a:r>
            <a:br>
              <a:rPr lang="en-US" sz="3200" dirty="0">
                <a:latin typeface="Arial Rounded MT Bold" panose="020F0704030504030204" pitchFamily="34" charset="77"/>
              </a:rPr>
            </a:br>
            <a:r>
              <a:rPr lang="en-US" sz="2700" dirty="0">
                <a:latin typeface="Arial Rounded MT Bold" panose="020F0704030504030204" pitchFamily="34" charset="77"/>
              </a:rPr>
              <a:t>(</a:t>
            </a:r>
            <a:r>
              <a:rPr lang="en-US" sz="2700" dirty="0" err="1">
                <a:latin typeface="Arial Rounded MT Bold" panose="020F0704030504030204" pitchFamily="34" charset="77"/>
              </a:rPr>
              <a:t>svag</a:t>
            </a:r>
            <a:r>
              <a:rPr lang="en-US" sz="2700" dirty="0">
                <a:latin typeface="Arial Rounded MT Bold" panose="020F0704030504030204" pitchFamily="34" charset="77"/>
              </a:rPr>
              <a:t> kultur 1- stark kultur 5)</a:t>
            </a:r>
            <a:endParaRPr lang="en-US" sz="3200" dirty="0"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300720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3EB66CDA-76D9-704D-B943-38307CC27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9315"/>
            <a:ext cx="11136086" cy="1556040"/>
          </a:xfrm>
        </p:spPr>
        <p:txBody>
          <a:bodyPr>
            <a:normAutofit/>
          </a:bodyPr>
          <a:lstStyle/>
          <a:p>
            <a:r>
              <a:rPr lang="sv-SE" sz="3600" dirty="0">
                <a:latin typeface="Arial Rounded MT Bold" panose="020F0704030504030204" pitchFamily="34" charset="77"/>
                <a:cs typeface="Arial" panose="020B0604020202020204" pitchFamily="34" charset="0"/>
              </a:rPr>
              <a:t>Engagemang att utveckla löpningen i klubbarna är inte tillbaka till nivåer innan pandemin</a:t>
            </a:r>
            <a:br>
              <a:rPr lang="sv-SE" sz="3200" dirty="0">
                <a:latin typeface="Arial Rounded MT Bold" panose="020F0704030504030204" pitchFamily="34" charset="77"/>
                <a:cs typeface="Arial" panose="020B0604020202020204" pitchFamily="34" charset="0"/>
              </a:rPr>
            </a:br>
            <a:r>
              <a:rPr lang="sv-SE" sz="2400" dirty="0">
                <a:latin typeface="Arial Rounded MT Bold" panose="020F0704030504030204" pitchFamily="34" charset="77"/>
                <a:cs typeface="Arial" panose="020B0604020202020204" pitchFamily="34" charset="0"/>
              </a:rPr>
              <a:t>Har ni aktivt agerat för att utveckla löpintresset?</a:t>
            </a:r>
            <a:endParaRPr lang="sv-SE" sz="2000" dirty="0">
              <a:latin typeface="Arial Rounded MT Bold" panose="020F0704030504030204" pitchFamily="34" charset="77"/>
              <a:cs typeface="Arial" panose="020B0604020202020204" pitchFamily="34" charset="0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ED6C993C-9C2D-6D4A-A837-7B8E15C332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7857745"/>
              </p:ext>
            </p:extLst>
          </p:nvPr>
        </p:nvGraphicFramePr>
        <p:xfrm>
          <a:off x="943429" y="2057399"/>
          <a:ext cx="10697028" cy="4620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125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8039DF-57CD-4840-7E5A-B1A2FF446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 Rounded MT Bold" panose="020F0704030504030204" pitchFamily="34" charset="77"/>
              </a:rPr>
              <a:t>Sammanfattning</a:t>
            </a:r>
            <a:endParaRPr lang="en-US" dirty="0">
              <a:latin typeface="Arial Rounded MT Bold" panose="020F0704030504030204" pitchFamily="34" charset="77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FBA974-5B19-14B6-657C-29487A9FC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tappat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av </a:t>
            </a:r>
            <a:r>
              <a:rPr lang="en-US" dirty="0" err="1"/>
              <a:t>åtta</a:t>
            </a:r>
            <a:r>
              <a:rPr lang="en-US" dirty="0"/>
              <a:t> </a:t>
            </a:r>
            <a:r>
              <a:rPr lang="en-US" dirty="0" err="1"/>
              <a:t>löplopparrangörer</a:t>
            </a:r>
            <a:endParaRPr lang="en-US" dirty="0"/>
          </a:p>
          <a:p>
            <a:r>
              <a:rPr lang="en-US" dirty="0" err="1"/>
              <a:t>Färre</a:t>
            </a:r>
            <a:r>
              <a:rPr lang="en-US" dirty="0"/>
              <a:t> </a:t>
            </a:r>
            <a:r>
              <a:rPr lang="en-US" dirty="0" err="1"/>
              <a:t>lopp</a:t>
            </a:r>
            <a:r>
              <a:rPr lang="en-US" dirty="0"/>
              <a:t> </a:t>
            </a:r>
            <a:r>
              <a:rPr lang="en-US" dirty="0" err="1"/>
              <a:t>leder</a:t>
            </a:r>
            <a:r>
              <a:rPr lang="en-US" dirty="0"/>
              <a:t> till </a:t>
            </a:r>
            <a:r>
              <a:rPr lang="en-US" dirty="0" err="1"/>
              <a:t>färra</a:t>
            </a:r>
            <a:r>
              <a:rPr lang="en-US" dirty="0"/>
              <a:t> </a:t>
            </a:r>
            <a:r>
              <a:rPr lang="en-US" dirty="0" err="1"/>
              <a:t>aktivitetstillfällen</a:t>
            </a:r>
            <a:r>
              <a:rPr lang="en-US" dirty="0"/>
              <a:t> för barn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ungdom</a:t>
            </a:r>
            <a:endParaRPr lang="en-US" dirty="0"/>
          </a:p>
          <a:p>
            <a:r>
              <a:rPr lang="en-US" dirty="0" err="1"/>
              <a:t>Föreningarna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inte</a:t>
            </a:r>
            <a:r>
              <a:rPr lang="en-US" dirty="0"/>
              <a:t> </a:t>
            </a:r>
            <a:r>
              <a:rPr lang="en-US" dirty="0" err="1"/>
              <a:t>riktigt</a:t>
            </a:r>
            <a:r>
              <a:rPr lang="en-US" dirty="0"/>
              <a:t> </a:t>
            </a:r>
            <a:r>
              <a:rPr lang="en-US" dirty="0" err="1"/>
              <a:t>tillbaka</a:t>
            </a:r>
            <a:r>
              <a:rPr lang="en-US" dirty="0"/>
              <a:t> </a:t>
            </a:r>
            <a:r>
              <a:rPr lang="en-US" dirty="0" err="1"/>
              <a:t>än</a:t>
            </a:r>
            <a:r>
              <a:rPr lang="en-US" dirty="0"/>
              <a:t> till </a:t>
            </a:r>
            <a:r>
              <a:rPr lang="en-US" dirty="0" err="1"/>
              <a:t>innan</a:t>
            </a:r>
            <a:r>
              <a:rPr lang="en-US" dirty="0"/>
              <a:t> </a:t>
            </a:r>
            <a:r>
              <a:rPr lang="en-US" dirty="0" err="1"/>
              <a:t>pandemin</a:t>
            </a:r>
            <a:endParaRPr lang="en-US" dirty="0"/>
          </a:p>
          <a:p>
            <a:r>
              <a:rPr lang="en-US" dirty="0" err="1"/>
              <a:t>Skillnaden</a:t>
            </a:r>
            <a:r>
              <a:rPr lang="en-US" dirty="0"/>
              <a:t> </a:t>
            </a:r>
            <a:r>
              <a:rPr lang="en-US" dirty="0" err="1"/>
              <a:t>mellan</a:t>
            </a:r>
            <a:r>
              <a:rPr lang="en-US" dirty="0"/>
              <a:t> </a:t>
            </a:r>
            <a:r>
              <a:rPr lang="en-US" dirty="0" err="1"/>
              <a:t>lopp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landet</a:t>
            </a:r>
            <a:r>
              <a:rPr lang="en-US" dirty="0"/>
              <a:t> </a:t>
            </a:r>
            <a:r>
              <a:rPr lang="en-US" dirty="0" err="1"/>
              <a:t>riskerar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öka</a:t>
            </a:r>
            <a:r>
              <a:rPr lang="en-US" dirty="0"/>
              <a:t> </a:t>
            </a:r>
            <a:r>
              <a:rPr lang="en-US" dirty="0" err="1"/>
              <a:t>ekonomiska</a:t>
            </a:r>
            <a:r>
              <a:rPr lang="en-US" dirty="0"/>
              <a:t> </a:t>
            </a:r>
            <a:r>
              <a:rPr lang="en-US" dirty="0" err="1"/>
              <a:t>klyftor</a:t>
            </a:r>
            <a:r>
              <a:rPr lang="en-US" dirty="0"/>
              <a:t> </a:t>
            </a:r>
            <a:r>
              <a:rPr lang="en-US" dirty="0" err="1"/>
              <a:t>inom</a:t>
            </a:r>
            <a:r>
              <a:rPr lang="en-US" dirty="0"/>
              <a:t> </a:t>
            </a:r>
            <a:r>
              <a:rPr lang="en-US" dirty="0" err="1"/>
              <a:t>friidrottsfamiljen</a:t>
            </a:r>
            <a:r>
              <a:rPr lang="en-US" dirty="0"/>
              <a:t> </a:t>
            </a:r>
          </a:p>
          <a:p>
            <a:r>
              <a:rPr lang="en-US" dirty="0"/>
              <a:t>Det </a:t>
            </a:r>
            <a:r>
              <a:rPr lang="en-US" dirty="0" err="1"/>
              <a:t>finns</a:t>
            </a:r>
            <a:r>
              <a:rPr lang="en-US" dirty="0"/>
              <a:t> </a:t>
            </a:r>
            <a:r>
              <a:rPr lang="en-US" dirty="0" err="1"/>
              <a:t>ett</a:t>
            </a:r>
            <a:r>
              <a:rPr lang="en-US" dirty="0"/>
              <a:t> </a:t>
            </a:r>
            <a:r>
              <a:rPr lang="en-US" dirty="0" err="1"/>
              <a:t>tydlig</a:t>
            </a:r>
            <a:r>
              <a:rPr lang="en-US" dirty="0"/>
              <a:t> </a:t>
            </a:r>
            <a:r>
              <a:rPr lang="en-US" dirty="0" err="1"/>
              <a:t>efterfråga</a:t>
            </a:r>
            <a:r>
              <a:rPr lang="en-US" dirty="0"/>
              <a:t> av </a:t>
            </a:r>
            <a:r>
              <a:rPr lang="en-US" dirty="0" err="1"/>
              <a:t>olika</a:t>
            </a:r>
            <a:r>
              <a:rPr lang="en-US" dirty="0"/>
              <a:t> </a:t>
            </a:r>
            <a:r>
              <a:rPr lang="en-US" dirty="0" err="1"/>
              <a:t>typer</a:t>
            </a:r>
            <a:r>
              <a:rPr lang="en-US" dirty="0"/>
              <a:t> av </a:t>
            </a:r>
            <a:r>
              <a:rPr lang="en-US" dirty="0" err="1"/>
              <a:t>stöd</a:t>
            </a:r>
            <a:endParaRPr lang="en-US" dirty="0"/>
          </a:p>
          <a:p>
            <a:r>
              <a:rPr lang="en-US" dirty="0" err="1"/>
              <a:t>Föreningar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tappat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relationen</a:t>
            </a:r>
            <a:r>
              <a:rPr lang="en-US" dirty="0"/>
              <a:t> mot </a:t>
            </a:r>
            <a:r>
              <a:rPr lang="en-US" dirty="0" err="1"/>
              <a:t>företag</a:t>
            </a:r>
            <a:r>
              <a:rPr lang="en-US" dirty="0"/>
              <a:t> – </a:t>
            </a:r>
            <a:r>
              <a:rPr lang="en-US" dirty="0" err="1"/>
              <a:t>träning</a:t>
            </a:r>
            <a:r>
              <a:rPr lang="en-US" dirty="0"/>
              <a:t> och </a:t>
            </a:r>
            <a:r>
              <a:rPr lang="en-US" dirty="0" err="1"/>
              <a:t>lopp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903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2850D4-9883-084E-82F0-59CECB0B3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>
                <a:latin typeface="Arial Rounded MT Bold" panose="020F0704030504030204" pitchFamily="34" charset="77"/>
                <a:cs typeface="Arial" panose="020B0604020202020204" pitchFamily="34" charset="0"/>
              </a:rPr>
              <a:t>Grundinformation 2024/2025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8A9275-5CF9-1642-9CF0-7033EC172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377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sv-SE" sz="2500" dirty="0">
                <a:latin typeface="Arial" panose="020B0604020202020204" pitchFamily="34" charset="0"/>
                <a:cs typeface="Arial" panose="020B0604020202020204" pitchFamily="34" charset="0"/>
              </a:rPr>
              <a:t>Totalt</a:t>
            </a:r>
          </a:p>
          <a:p>
            <a:r>
              <a:rPr lang="sv-SE" sz="2500" dirty="0">
                <a:latin typeface="Arial" panose="020B0604020202020204" pitchFamily="34" charset="0"/>
                <a:cs typeface="Arial" panose="020B0604020202020204" pitchFamily="34" charset="0"/>
              </a:rPr>
              <a:t>Antal svar 				217 </a:t>
            </a:r>
            <a:r>
              <a:rPr lang="sv-SE" sz="2500" dirty="0" err="1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endParaRPr lang="sv-SE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500" dirty="0" err="1">
                <a:latin typeface="Arial" panose="020B0604020202020204" pitchFamily="34" charset="0"/>
                <a:cs typeface="Arial" panose="020B0604020202020204" pitchFamily="34" charset="0"/>
              </a:rPr>
              <a:t>Svarfrekvens</a:t>
            </a:r>
            <a:r>
              <a:rPr lang="sv-SE" sz="2500" dirty="0">
                <a:latin typeface="Arial" panose="020B0604020202020204" pitchFamily="34" charset="0"/>
                <a:cs typeface="Arial" panose="020B0604020202020204" pitchFamily="34" charset="0"/>
              </a:rPr>
              <a:t> 				27 procent</a:t>
            </a:r>
          </a:p>
          <a:p>
            <a:pPr marL="0" indent="0">
              <a:buNone/>
            </a:pPr>
            <a:endParaRPr lang="sv-SE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v-SE" sz="2500" dirty="0">
                <a:latin typeface="Arial" panose="020B0604020202020204" pitchFamily="34" charset="0"/>
                <a:cs typeface="Arial" panose="020B0604020202020204" pitchFamily="34" charset="0"/>
              </a:rPr>
              <a:t>Föreningar med elitaktiva som varit uttagna i något landslag de senaste fem åren</a:t>
            </a:r>
          </a:p>
          <a:p>
            <a:r>
              <a:rPr lang="sv-SE" sz="2500" dirty="0">
                <a:latin typeface="Arial" panose="020B0604020202020204" pitchFamily="34" charset="0"/>
                <a:cs typeface="Arial" panose="020B0604020202020204" pitchFamily="34" charset="0"/>
              </a:rPr>
              <a:t>Antal svar 				53 </a:t>
            </a:r>
            <a:r>
              <a:rPr lang="sv-SE" sz="2500" dirty="0" err="1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endParaRPr lang="sv-SE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v-SE" sz="2500" dirty="0">
                <a:latin typeface="Arial" panose="020B0604020202020204" pitchFamily="34" charset="0"/>
                <a:cs typeface="Arial" panose="020B0604020202020204" pitchFamily="34" charset="0"/>
              </a:rPr>
              <a:t>Klubbstorlek</a:t>
            </a:r>
          </a:p>
          <a:p>
            <a:pPr marL="0" indent="0">
              <a:buNone/>
            </a:pPr>
            <a:r>
              <a:rPr lang="sv-SE" sz="2500" dirty="0">
                <a:latin typeface="Arial" panose="020B0604020202020204" pitchFamily="34" charset="0"/>
                <a:cs typeface="Arial" panose="020B0604020202020204" pitchFamily="34" charset="0"/>
              </a:rPr>
              <a:t>&lt; 50 medlemmar			23 </a:t>
            </a:r>
            <a:r>
              <a:rPr lang="sv-SE" sz="2500" dirty="0" err="1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endParaRPr lang="sv-SE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v-SE" sz="2500" dirty="0">
                <a:latin typeface="Arial" panose="020B0604020202020204" pitchFamily="34" charset="0"/>
                <a:cs typeface="Arial" panose="020B0604020202020204" pitchFamily="34" charset="0"/>
              </a:rPr>
              <a:t>50-200 medlemmar			90 </a:t>
            </a:r>
            <a:r>
              <a:rPr lang="sv-SE" sz="2500" dirty="0" err="1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endParaRPr lang="sv-SE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v-SE" sz="2500" dirty="0">
                <a:latin typeface="Arial" panose="020B0604020202020204" pitchFamily="34" charset="0"/>
                <a:cs typeface="Arial" panose="020B0604020202020204" pitchFamily="34" charset="0"/>
              </a:rPr>
              <a:t>200-500 medlemmar			82 </a:t>
            </a:r>
            <a:r>
              <a:rPr lang="sv-SE" sz="2500" dirty="0" err="1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endParaRPr lang="sv-SE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v-SE" sz="2500" dirty="0">
                <a:latin typeface="Arial" panose="020B0604020202020204" pitchFamily="34" charset="0"/>
                <a:cs typeface="Arial" panose="020B0604020202020204" pitchFamily="34" charset="0"/>
              </a:rPr>
              <a:t>&gt; 500 medlemmar			38 </a:t>
            </a:r>
            <a:r>
              <a:rPr lang="sv-SE" sz="2500" dirty="0" err="1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endParaRPr lang="sv-SE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v-SE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500" dirty="0">
                <a:latin typeface="Arial" panose="020B0604020202020204" pitchFamily="34" charset="0"/>
                <a:cs typeface="Arial" panose="020B0604020202020204" pitchFamily="34" charset="0"/>
              </a:rPr>
              <a:t>Undersökningsperiod			14 december -31 januari</a:t>
            </a:r>
          </a:p>
          <a:p>
            <a:r>
              <a:rPr lang="sv-SE" sz="2500" dirty="0">
                <a:latin typeface="Arial" panose="020B0604020202020204" pitchFamily="34" charset="0"/>
                <a:cs typeface="Arial" panose="020B0604020202020204" pitchFamily="34" charset="0"/>
              </a:rPr>
              <a:t>Antal påminnelser			4 </a:t>
            </a:r>
            <a:r>
              <a:rPr lang="sv-SE" sz="2500" dirty="0" err="1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endParaRPr lang="sv-SE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500" dirty="0">
                <a:latin typeface="Arial" panose="020B0604020202020204" pitchFamily="34" charset="0"/>
                <a:cs typeface="Arial" panose="020B0604020202020204" pitchFamily="34" charset="0"/>
              </a:rPr>
              <a:t>Verktyg				</a:t>
            </a:r>
            <a:r>
              <a:rPr lang="sv-SE" sz="2500" dirty="0" err="1">
                <a:latin typeface="Arial" panose="020B0604020202020204" pitchFamily="34" charset="0"/>
                <a:cs typeface="Arial" panose="020B0604020202020204" pitchFamily="34" charset="0"/>
              </a:rPr>
              <a:t>Questback</a:t>
            </a:r>
            <a:endParaRPr lang="sv-SE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500" dirty="0">
                <a:latin typeface="Arial" panose="020B0604020202020204" pitchFamily="34" charset="0"/>
                <a:cs typeface="Arial" panose="020B0604020202020204" pitchFamily="34" charset="0"/>
              </a:rPr>
              <a:t>Urval				Medlemsföreningar i SFIF </a:t>
            </a:r>
          </a:p>
          <a:p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v-SE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v-SE" sz="2400" dirty="0"/>
              <a:t>		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89B0B8BA-EE27-7DF7-0FAA-F82D097618C1}"/>
              </a:ext>
            </a:extLst>
          </p:cNvPr>
          <p:cNvSpPr txBox="1"/>
          <p:nvPr/>
        </p:nvSpPr>
        <p:spPr>
          <a:xfrm>
            <a:off x="12000656" y="645333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</a:t>
            </a:r>
          </a:p>
        </p:txBody>
      </p:sp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3907E9DF-F097-1AB5-8212-EF12E98EC1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493816"/>
              </p:ext>
            </p:extLst>
          </p:nvPr>
        </p:nvGraphicFramePr>
        <p:xfrm>
          <a:off x="7032104" y="2685144"/>
          <a:ext cx="4321696" cy="20465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35070">
                  <a:extLst>
                    <a:ext uri="{9D8B030D-6E8A-4147-A177-3AD203B41FA5}">
                      <a16:colId xmlns:a16="http://schemas.microsoft.com/office/drawing/2014/main" val="4213998097"/>
                    </a:ext>
                  </a:extLst>
                </a:gridCol>
                <a:gridCol w="1486626">
                  <a:extLst>
                    <a:ext uri="{9D8B030D-6E8A-4147-A177-3AD203B41FA5}">
                      <a16:colId xmlns:a16="http://schemas.microsoft.com/office/drawing/2014/main" val="276197673"/>
                    </a:ext>
                  </a:extLst>
                </a:gridCol>
              </a:tblGrid>
              <a:tr h="173408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Gotlands-Stockholms Friidrottsförbund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27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89886736"/>
                  </a:ext>
                </a:extLst>
              </a:tr>
              <a:tr h="173408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Göteborgs Friidrottsförbund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9896544"/>
                  </a:ext>
                </a:extLst>
              </a:tr>
              <a:tr h="173408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Mittsvenska Friidrottsförbundet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7167916"/>
                  </a:ext>
                </a:extLst>
              </a:tr>
              <a:tr h="173408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Norra Norrlands Friidrottsförbund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15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3840301"/>
                  </a:ext>
                </a:extLst>
              </a:tr>
              <a:tr h="173408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Skånes Friidrottsförbund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26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2239421"/>
                  </a:ext>
                </a:extLst>
              </a:tr>
              <a:tr h="173408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Södra Norrlands Friidrottsförbund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2374000"/>
                  </a:ext>
                </a:extLst>
              </a:tr>
              <a:tr h="173408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Södra Svealands Friidrottsförbund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30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688106"/>
                  </a:ext>
                </a:extLst>
              </a:tr>
              <a:tr h="173408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Västsvenska Friidrottsförbundet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2877379"/>
                  </a:ext>
                </a:extLst>
              </a:tr>
              <a:tr h="659246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Östsvenska Friidrottsförbundet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6837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477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089769CC-0A9E-4A4E-A522-623A62C20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800" b="1" dirty="0">
                <a:latin typeface="Arial Rounded MT Bold" panose="020F0704030504030204" pitchFamily="34" charset="77"/>
                <a:cs typeface="Arial" panose="020B0604020202020204" pitchFamily="34" charset="0"/>
              </a:rPr>
              <a:t>Motionsloppsmarknaden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93B3117-3781-B440-BB7F-F2A8889984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825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DB16B6A-35BB-331E-512F-44315BDF86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3333374"/>
              </p:ext>
            </p:extLst>
          </p:nvPr>
        </p:nvGraphicFramePr>
        <p:xfrm>
          <a:off x="424543" y="1690688"/>
          <a:ext cx="11342914" cy="5014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ubrik 4">
            <a:extLst>
              <a:ext uri="{FF2B5EF4-FFF2-40B4-BE49-F238E27FC236}">
                <a16:creationId xmlns:a16="http://schemas.microsoft.com/office/drawing/2014/main" id="{403682E2-BDAC-95B8-3B82-EABBB8821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600" dirty="0">
                <a:latin typeface="Arial Rounded MT Bold" panose="020F0704030504030204" pitchFamily="34" charset="77"/>
                <a:cs typeface="Arial" panose="020B0604020202020204" pitchFamily="34" charset="0"/>
              </a:rPr>
              <a:t>Intresset för löpning upplevs nästan vara tillbaka till nivåerna innan pandemin</a:t>
            </a:r>
            <a:br>
              <a:rPr lang="sv-SE" sz="3600" dirty="0">
                <a:latin typeface="Arial Rounded MT Bold" panose="020F0704030504030204" pitchFamily="34" charset="77"/>
                <a:cs typeface="Arial" panose="020B0604020202020204" pitchFamily="34" charset="0"/>
              </a:rPr>
            </a:br>
            <a:r>
              <a:rPr lang="sv-SE" sz="2400" dirty="0">
                <a:latin typeface="Arial Rounded MT Bold" panose="020F0704030504030204" pitchFamily="34" charset="77"/>
                <a:cs typeface="Arial" panose="020B0604020202020204" pitchFamily="34" charset="0"/>
              </a:rPr>
              <a:t>Har löparintresset förändrats i er kommun/ert närområde under den senaste femårsperioden?</a:t>
            </a:r>
            <a:endParaRPr lang="en-US" sz="3600" dirty="0">
              <a:latin typeface="Arial Rounded MT Bold" panose="020F0704030504030204" pitchFamily="34" charset="7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526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94371C-DB0F-56E9-2CFB-790113266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err="1">
                <a:latin typeface="Arial Rounded MT Bold" panose="020F0704030504030204" pitchFamily="34" charset="77"/>
              </a:rPr>
              <a:t>Andra</a:t>
            </a:r>
            <a:r>
              <a:rPr lang="en-US" sz="3600" dirty="0">
                <a:latin typeface="Arial Rounded MT Bold" panose="020F0704030504030204" pitchFamily="34" charset="77"/>
              </a:rPr>
              <a:t> </a:t>
            </a:r>
            <a:r>
              <a:rPr lang="en-US" sz="3600" dirty="0" err="1">
                <a:latin typeface="Arial Rounded MT Bold" panose="020F0704030504030204" pitchFamily="34" charset="77"/>
              </a:rPr>
              <a:t>vågens</a:t>
            </a:r>
            <a:r>
              <a:rPr lang="en-US" sz="3600" dirty="0">
                <a:latin typeface="Arial Rounded MT Bold" panose="020F0704030504030204" pitchFamily="34" charset="77"/>
              </a:rPr>
              <a:t> </a:t>
            </a:r>
            <a:r>
              <a:rPr lang="en-US" sz="3600" dirty="0" err="1">
                <a:latin typeface="Arial Rounded MT Bold" panose="020F0704030504030204" pitchFamily="34" charset="77"/>
              </a:rPr>
              <a:t>pandemieffekter</a:t>
            </a:r>
            <a:r>
              <a:rPr lang="en-US" sz="3600" dirty="0">
                <a:latin typeface="Arial Rounded MT Bold" panose="020F0704030504030204" pitchFamily="34" charset="77"/>
              </a:rPr>
              <a:t> </a:t>
            </a:r>
            <a:r>
              <a:rPr lang="en-US" sz="3600" dirty="0" err="1">
                <a:latin typeface="Arial Rounded MT Bold" panose="020F0704030504030204" pitchFamily="34" charset="77"/>
              </a:rPr>
              <a:t>har</a:t>
            </a:r>
            <a:r>
              <a:rPr lang="en-US" sz="3600" dirty="0">
                <a:latin typeface="Arial Rounded MT Bold" panose="020F0704030504030204" pitchFamily="34" charset="77"/>
              </a:rPr>
              <a:t> </a:t>
            </a:r>
            <a:r>
              <a:rPr lang="en-US" sz="3600" dirty="0" err="1">
                <a:latin typeface="Arial Rounded MT Bold" panose="020F0704030504030204" pitchFamily="34" charset="77"/>
              </a:rPr>
              <a:t>slagit</a:t>
            </a:r>
            <a:r>
              <a:rPr lang="en-US" sz="3600" dirty="0">
                <a:latin typeface="Arial Rounded MT Bold" panose="020F0704030504030204" pitchFamily="34" charset="77"/>
              </a:rPr>
              <a:t> </a:t>
            </a:r>
            <a:r>
              <a:rPr lang="en-US" sz="3600" dirty="0" err="1">
                <a:latin typeface="Arial Rounded MT Bold" panose="020F0704030504030204" pitchFamily="34" charset="77"/>
              </a:rPr>
              <a:t>hårdare</a:t>
            </a:r>
            <a:r>
              <a:rPr lang="en-US" sz="3600" dirty="0">
                <a:latin typeface="Arial Rounded MT Bold" panose="020F0704030504030204" pitchFamily="34" charset="77"/>
              </a:rPr>
              <a:t> mot </a:t>
            </a:r>
            <a:r>
              <a:rPr lang="en-US" sz="3600" dirty="0" err="1">
                <a:latin typeface="Arial Rounded MT Bold" panose="020F0704030504030204" pitchFamily="34" charset="77"/>
              </a:rPr>
              <a:t>antalet</a:t>
            </a:r>
            <a:r>
              <a:rPr lang="en-US" sz="3600" dirty="0">
                <a:latin typeface="Arial Rounded MT Bold" panose="020F0704030504030204" pitchFamily="34" charset="77"/>
              </a:rPr>
              <a:t> </a:t>
            </a:r>
            <a:r>
              <a:rPr lang="en-US" sz="3600" dirty="0" err="1">
                <a:latin typeface="Arial Rounded MT Bold" panose="020F0704030504030204" pitchFamily="34" charset="77"/>
              </a:rPr>
              <a:t>lopp</a:t>
            </a:r>
            <a:br>
              <a:rPr lang="en-US" sz="3600" dirty="0">
                <a:latin typeface="Arial Rounded MT Bold" panose="020F0704030504030204" pitchFamily="34" charset="77"/>
              </a:rPr>
            </a:br>
            <a:r>
              <a:rPr lang="en-US" sz="2400" dirty="0" err="1">
                <a:latin typeface="Arial Rounded MT Bold" panose="020F0704030504030204" pitchFamily="34" charset="77"/>
              </a:rPr>
              <a:t>Arrangerar</a:t>
            </a:r>
            <a:r>
              <a:rPr lang="en-US" sz="2400" dirty="0">
                <a:latin typeface="Arial Rounded MT Bold" panose="020F0704030504030204" pitchFamily="34" charset="77"/>
              </a:rPr>
              <a:t> er </a:t>
            </a:r>
            <a:r>
              <a:rPr lang="en-US" sz="2400" dirty="0" err="1">
                <a:latin typeface="Arial Rounded MT Bold" panose="020F0704030504030204" pitchFamily="34" charset="77"/>
              </a:rPr>
              <a:t>förening</a:t>
            </a:r>
            <a:r>
              <a:rPr lang="en-US" sz="2400" dirty="0">
                <a:latin typeface="Arial Rounded MT Bold" panose="020F0704030504030204" pitchFamily="34" charset="77"/>
              </a:rPr>
              <a:t> </a:t>
            </a:r>
            <a:r>
              <a:rPr lang="en-US" sz="2400" dirty="0" err="1">
                <a:latin typeface="Arial Rounded MT Bold" panose="020F0704030504030204" pitchFamily="34" charset="77"/>
              </a:rPr>
              <a:t>fler</a:t>
            </a:r>
            <a:r>
              <a:rPr lang="en-US" sz="2400" dirty="0">
                <a:latin typeface="Arial Rounded MT Bold" panose="020F0704030504030204" pitchFamily="34" charset="77"/>
              </a:rPr>
              <a:t> </a:t>
            </a:r>
            <a:r>
              <a:rPr lang="en-US" sz="2400" dirty="0" err="1">
                <a:latin typeface="Arial Rounded MT Bold" panose="020F0704030504030204" pitchFamily="34" charset="77"/>
              </a:rPr>
              <a:t>eller</a:t>
            </a:r>
            <a:r>
              <a:rPr lang="en-US" sz="2400" dirty="0">
                <a:latin typeface="Arial Rounded MT Bold" panose="020F0704030504030204" pitchFamily="34" charset="77"/>
              </a:rPr>
              <a:t> </a:t>
            </a:r>
            <a:r>
              <a:rPr lang="en-US" sz="2400" dirty="0" err="1">
                <a:latin typeface="Arial Rounded MT Bold" panose="020F0704030504030204" pitchFamily="34" charset="77"/>
              </a:rPr>
              <a:t>förre</a:t>
            </a:r>
            <a:r>
              <a:rPr lang="en-US" sz="2400" dirty="0">
                <a:latin typeface="Arial Rounded MT Bold" panose="020F0704030504030204" pitchFamily="34" charset="77"/>
              </a:rPr>
              <a:t> </a:t>
            </a:r>
            <a:r>
              <a:rPr lang="en-US" sz="2400" dirty="0" err="1">
                <a:latin typeface="Arial Rounded MT Bold" panose="020F0704030504030204" pitchFamily="34" charset="77"/>
              </a:rPr>
              <a:t>lopp</a:t>
            </a:r>
            <a:r>
              <a:rPr lang="en-US" sz="2400" dirty="0">
                <a:latin typeface="Arial Rounded MT Bold" panose="020F0704030504030204" pitchFamily="34" charset="77"/>
              </a:rPr>
              <a:t> </a:t>
            </a:r>
            <a:r>
              <a:rPr lang="en-US" sz="2400" dirty="0" err="1">
                <a:latin typeface="Arial Rounded MT Bold" panose="020F0704030504030204" pitchFamily="34" charset="77"/>
              </a:rPr>
              <a:t>än</a:t>
            </a:r>
            <a:r>
              <a:rPr lang="en-US" sz="2400" dirty="0">
                <a:latin typeface="Arial Rounded MT Bold" panose="020F0704030504030204" pitchFamily="34" charset="77"/>
              </a:rPr>
              <a:t> för </a:t>
            </a:r>
            <a:r>
              <a:rPr lang="en-US" sz="2400" dirty="0" err="1">
                <a:latin typeface="Arial Rounded MT Bold" panose="020F0704030504030204" pitchFamily="34" charset="77"/>
              </a:rPr>
              <a:t>tre</a:t>
            </a:r>
            <a:r>
              <a:rPr lang="en-US" sz="2400" dirty="0">
                <a:latin typeface="Arial Rounded MT Bold" panose="020F0704030504030204" pitchFamily="34" charset="77"/>
              </a:rPr>
              <a:t> </a:t>
            </a:r>
            <a:r>
              <a:rPr lang="en-US" sz="2400" dirty="0" err="1">
                <a:latin typeface="Arial Rounded MT Bold" panose="020F0704030504030204" pitchFamily="34" charset="77"/>
              </a:rPr>
              <a:t>år</a:t>
            </a:r>
            <a:r>
              <a:rPr lang="en-US" sz="2400" dirty="0">
                <a:latin typeface="Arial Rounded MT Bold" panose="020F0704030504030204" pitchFamily="34" charset="77"/>
              </a:rPr>
              <a:t> sedan?</a:t>
            </a:r>
            <a:endParaRPr lang="en-US" sz="3600" dirty="0">
              <a:latin typeface="Arial Rounded MT Bold" panose="020F0704030504030204" pitchFamily="34" charset="77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A597149-49F7-81DF-90CA-12ECFF7F78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1112886"/>
              </p:ext>
            </p:extLst>
          </p:nvPr>
        </p:nvGraphicFramePr>
        <p:xfrm>
          <a:off x="838200" y="2006600"/>
          <a:ext cx="9318172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ruta 4">
            <a:extLst>
              <a:ext uri="{FF2B5EF4-FFF2-40B4-BE49-F238E27FC236}">
                <a16:creationId xmlns:a16="http://schemas.microsoft.com/office/drawing/2014/main" id="{5AAC522D-7E1D-9EBE-922C-7DE6A3D28917}"/>
              </a:ext>
            </a:extLst>
          </p:cNvPr>
          <p:cNvSpPr txBox="1"/>
          <p:nvPr/>
        </p:nvSpPr>
        <p:spPr>
          <a:xfrm>
            <a:off x="9158514" y="2583542"/>
            <a:ext cx="2859315" cy="107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Pandemieffekten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kom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sent</a:t>
            </a:r>
          </a:p>
          <a:p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Ungefär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1 av 8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lopp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försvunnit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senaste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tre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åren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295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1C374A-FF76-0627-B4B1-AB04C5286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>
                <a:latin typeface="Arial Rounded MT Bold" panose="020F0704030504030204" pitchFamily="34" charset="77"/>
              </a:rPr>
              <a:t>Lopp</a:t>
            </a:r>
            <a:r>
              <a:rPr lang="en-US" sz="4000" dirty="0">
                <a:latin typeface="Arial Rounded MT Bold" panose="020F0704030504030204" pitchFamily="34" charset="77"/>
              </a:rPr>
              <a:t> </a:t>
            </a:r>
            <a:r>
              <a:rPr lang="en-US" sz="4000" dirty="0" err="1">
                <a:latin typeface="Arial Rounded MT Bold" panose="020F0704030504030204" pitchFamily="34" charset="77"/>
              </a:rPr>
              <a:t>påverkar</a:t>
            </a:r>
            <a:r>
              <a:rPr lang="en-US" sz="4000" dirty="0">
                <a:latin typeface="Arial Rounded MT Bold" panose="020F0704030504030204" pitchFamily="34" charset="77"/>
              </a:rPr>
              <a:t> </a:t>
            </a:r>
            <a:r>
              <a:rPr lang="en-US" sz="4000" dirty="0" err="1">
                <a:latin typeface="Arial Rounded MT Bold" panose="020F0704030504030204" pitchFamily="34" charset="77"/>
              </a:rPr>
              <a:t>tydligt</a:t>
            </a:r>
            <a:r>
              <a:rPr lang="en-US" sz="4000" dirty="0">
                <a:latin typeface="Arial Rounded MT Bold" panose="020F0704030504030204" pitchFamily="34" charset="77"/>
              </a:rPr>
              <a:t> </a:t>
            </a:r>
            <a:r>
              <a:rPr lang="en-US" sz="4000" dirty="0" err="1">
                <a:latin typeface="Arial Rounded MT Bold" panose="020F0704030504030204" pitchFamily="34" charset="77"/>
              </a:rPr>
              <a:t>möjligheten</a:t>
            </a:r>
            <a:r>
              <a:rPr lang="en-US" sz="4000" dirty="0">
                <a:latin typeface="Arial Rounded MT Bold" panose="020F0704030504030204" pitchFamily="34" charset="77"/>
              </a:rPr>
              <a:t> till </a:t>
            </a:r>
            <a:r>
              <a:rPr lang="en-US" sz="4000" dirty="0" err="1">
                <a:latin typeface="Arial Rounded MT Bold" panose="020F0704030504030204" pitchFamily="34" charset="77"/>
              </a:rPr>
              <a:t>träning</a:t>
            </a:r>
            <a:r>
              <a:rPr lang="en-US" sz="4000" dirty="0">
                <a:latin typeface="Arial Rounded MT Bold" panose="020F0704030504030204" pitchFamily="34" charset="77"/>
              </a:rPr>
              <a:t> för barn </a:t>
            </a:r>
            <a:r>
              <a:rPr lang="en-US" sz="4000" dirty="0" err="1">
                <a:latin typeface="Arial Rounded MT Bold" panose="020F0704030504030204" pitchFamily="34" charset="77"/>
              </a:rPr>
              <a:t>och</a:t>
            </a:r>
            <a:r>
              <a:rPr lang="en-US" sz="4000" dirty="0">
                <a:latin typeface="Arial Rounded MT Bold" panose="020F0704030504030204" pitchFamily="34" charset="77"/>
              </a:rPr>
              <a:t> </a:t>
            </a:r>
            <a:r>
              <a:rPr lang="en-US" sz="4000" dirty="0" err="1">
                <a:latin typeface="Arial Rounded MT Bold" panose="020F0704030504030204" pitchFamily="34" charset="77"/>
              </a:rPr>
              <a:t>ungdomar</a:t>
            </a:r>
            <a:br>
              <a:rPr lang="en-US" dirty="0">
                <a:latin typeface="Arial Rounded MT Bold" panose="020F0704030504030204" pitchFamily="34" charset="77"/>
              </a:rPr>
            </a:br>
            <a:r>
              <a:rPr lang="en-US" sz="2700" dirty="0">
                <a:latin typeface="Arial Rounded MT Bold" panose="020F0704030504030204" pitchFamily="34" charset="77"/>
              </a:rPr>
              <a:t>Har </a:t>
            </a:r>
            <a:r>
              <a:rPr lang="en-US" sz="2700" dirty="0" err="1">
                <a:latin typeface="Arial Rounded MT Bold" panose="020F0704030504030204" pitchFamily="34" charset="77"/>
              </a:rPr>
              <a:t>ni</a:t>
            </a:r>
            <a:r>
              <a:rPr lang="en-US" sz="2700" dirty="0">
                <a:latin typeface="Arial Rounded MT Bold" panose="020F0704030504030204" pitchFamily="34" charset="77"/>
              </a:rPr>
              <a:t> </a:t>
            </a:r>
            <a:r>
              <a:rPr lang="en-US" sz="2700" dirty="0" err="1">
                <a:latin typeface="Arial Rounded MT Bold" panose="020F0704030504030204" pitchFamily="34" charset="77"/>
              </a:rPr>
              <a:t>fler</a:t>
            </a:r>
            <a:r>
              <a:rPr lang="en-US" sz="2700" dirty="0">
                <a:latin typeface="Arial Rounded MT Bold" panose="020F0704030504030204" pitchFamily="34" charset="77"/>
              </a:rPr>
              <a:t> </a:t>
            </a:r>
            <a:r>
              <a:rPr lang="en-US" sz="2700" dirty="0" err="1">
                <a:latin typeface="Arial Rounded MT Bold" panose="020F0704030504030204" pitchFamily="34" charset="77"/>
              </a:rPr>
              <a:t>eller</a:t>
            </a:r>
            <a:r>
              <a:rPr lang="en-US" sz="2700" dirty="0">
                <a:latin typeface="Arial Rounded MT Bold" panose="020F0704030504030204" pitchFamily="34" charset="77"/>
              </a:rPr>
              <a:t> </a:t>
            </a:r>
            <a:r>
              <a:rPr lang="en-US" sz="2700" dirty="0" err="1">
                <a:latin typeface="Arial Rounded MT Bold" panose="020F0704030504030204" pitchFamily="34" charset="77"/>
              </a:rPr>
              <a:t>färre</a:t>
            </a:r>
            <a:r>
              <a:rPr lang="en-US" sz="2700" dirty="0">
                <a:latin typeface="Arial Rounded MT Bold" panose="020F0704030504030204" pitchFamily="34" charset="77"/>
              </a:rPr>
              <a:t> </a:t>
            </a:r>
            <a:r>
              <a:rPr lang="en-US" sz="2700" dirty="0" err="1">
                <a:latin typeface="Arial Rounded MT Bold" panose="020F0704030504030204" pitchFamily="34" charset="77"/>
              </a:rPr>
              <a:t>träningstillfällen</a:t>
            </a:r>
            <a:r>
              <a:rPr lang="en-US" sz="2700" dirty="0">
                <a:latin typeface="Arial Rounded MT Bold" panose="020F0704030504030204" pitchFamily="34" charset="77"/>
              </a:rPr>
              <a:t> för barn </a:t>
            </a:r>
            <a:r>
              <a:rPr lang="en-US" sz="2700" dirty="0" err="1">
                <a:latin typeface="Arial Rounded MT Bold" panose="020F0704030504030204" pitchFamily="34" charset="77"/>
              </a:rPr>
              <a:t>och</a:t>
            </a:r>
            <a:r>
              <a:rPr lang="en-US" sz="2700" dirty="0">
                <a:latin typeface="Arial Rounded MT Bold" panose="020F0704030504030204" pitchFamily="34" charset="77"/>
              </a:rPr>
              <a:t> </a:t>
            </a:r>
            <a:r>
              <a:rPr lang="en-US" sz="2700" dirty="0" err="1">
                <a:latin typeface="Arial Rounded MT Bold" panose="020F0704030504030204" pitchFamily="34" charset="77"/>
              </a:rPr>
              <a:t>ungdom</a:t>
            </a:r>
            <a:r>
              <a:rPr lang="en-US" sz="2700" dirty="0">
                <a:latin typeface="Arial Rounded MT Bold" panose="020F0704030504030204" pitchFamily="34" charset="77"/>
              </a:rPr>
              <a:t>?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51925E9-FC2E-90E4-4DBD-9C274B9E0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6085151"/>
              </p:ext>
            </p:extLst>
          </p:nvPr>
        </p:nvGraphicFramePr>
        <p:xfrm>
          <a:off x="979713" y="1839686"/>
          <a:ext cx="9920515" cy="4764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8054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7AC8F7-4DFC-F20E-F43E-436AB1619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 Rounded MT Bold" panose="020F0704030504030204" pitchFamily="34" charset="77"/>
              </a:rPr>
              <a:t>De </a:t>
            </a:r>
            <a:r>
              <a:rPr lang="en-US" sz="3600" dirty="0" err="1">
                <a:latin typeface="Arial Rounded MT Bold" panose="020F0704030504030204" pitchFamily="34" charset="77"/>
              </a:rPr>
              <a:t>flesta</a:t>
            </a:r>
            <a:r>
              <a:rPr lang="en-US" sz="3600" dirty="0">
                <a:latin typeface="Arial Rounded MT Bold" panose="020F0704030504030204" pitchFamily="34" charset="77"/>
              </a:rPr>
              <a:t> </a:t>
            </a:r>
            <a:r>
              <a:rPr lang="en-US" sz="3600" dirty="0" err="1">
                <a:latin typeface="Arial Rounded MT Bold" panose="020F0704030504030204" pitchFamily="34" charset="77"/>
              </a:rPr>
              <a:t>föreningar</a:t>
            </a:r>
            <a:r>
              <a:rPr lang="en-US" sz="3600" dirty="0">
                <a:latin typeface="Arial Rounded MT Bold" panose="020F0704030504030204" pitchFamily="34" charset="77"/>
              </a:rPr>
              <a:t> </a:t>
            </a:r>
            <a:r>
              <a:rPr lang="en-US" sz="3600" dirty="0" err="1">
                <a:latin typeface="Arial Rounded MT Bold" panose="020F0704030504030204" pitchFamily="34" charset="77"/>
              </a:rPr>
              <a:t>söker</a:t>
            </a:r>
            <a:r>
              <a:rPr lang="en-US" sz="3600" dirty="0">
                <a:latin typeface="Arial Rounded MT Bold" panose="020F0704030504030204" pitchFamily="34" charset="77"/>
              </a:rPr>
              <a:t> </a:t>
            </a:r>
            <a:r>
              <a:rPr lang="en-US" sz="3600" dirty="0" err="1">
                <a:latin typeface="Arial Rounded MT Bold" panose="020F0704030504030204" pitchFamily="34" charset="77"/>
              </a:rPr>
              <a:t>sanktion</a:t>
            </a:r>
            <a:br>
              <a:rPr lang="en-US" sz="3600" dirty="0">
                <a:latin typeface="Arial Rounded MT Bold" panose="020F0704030504030204" pitchFamily="34" charset="77"/>
              </a:rPr>
            </a:br>
            <a:r>
              <a:rPr lang="en-US" sz="2400" dirty="0" err="1">
                <a:latin typeface="Arial Rounded MT Bold" panose="020F0704030504030204" pitchFamily="34" charset="77"/>
              </a:rPr>
              <a:t>Söker</a:t>
            </a:r>
            <a:r>
              <a:rPr lang="en-US" sz="2400" dirty="0">
                <a:latin typeface="Arial Rounded MT Bold" panose="020F0704030504030204" pitchFamily="34" charset="77"/>
              </a:rPr>
              <a:t> </a:t>
            </a:r>
            <a:r>
              <a:rPr lang="en-US" sz="2400" dirty="0" err="1">
                <a:latin typeface="Arial Rounded MT Bold" panose="020F0704030504030204" pitchFamily="34" charset="77"/>
              </a:rPr>
              <a:t>ni</a:t>
            </a:r>
            <a:r>
              <a:rPr lang="en-US" sz="2400" dirty="0">
                <a:latin typeface="Arial Rounded MT Bold" panose="020F0704030504030204" pitchFamily="34" charset="77"/>
              </a:rPr>
              <a:t> </a:t>
            </a:r>
            <a:r>
              <a:rPr lang="en-US" sz="2400" dirty="0" err="1">
                <a:latin typeface="Arial Rounded MT Bold" panose="020F0704030504030204" pitchFamily="34" charset="77"/>
              </a:rPr>
              <a:t>sanktion</a:t>
            </a:r>
            <a:r>
              <a:rPr lang="en-US" sz="2400" dirty="0">
                <a:latin typeface="Arial Rounded MT Bold" panose="020F0704030504030204" pitchFamily="34" charset="77"/>
              </a:rPr>
              <a:t> för era </a:t>
            </a:r>
            <a:r>
              <a:rPr lang="en-US" sz="2400" dirty="0" err="1">
                <a:latin typeface="Arial Rounded MT Bold" panose="020F0704030504030204" pitchFamily="34" charset="77"/>
              </a:rPr>
              <a:t>lopp</a:t>
            </a:r>
            <a:r>
              <a:rPr lang="en-US" sz="2400" dirty="0">
                <a:latin typeface="Arial Rounded MT Bold" panose="020F0704030504030204" pitchFamily="34" charset="77"/>
              </a:rPr>
              <a:t>?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731EDB6-93E5-B6C9-3692-33582E58A4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2141081"/>
              </p:ext>
            </p:extLst>
          </p:nvPr>
        </p:nvGraphicFramePr>
        <p:xfrm>
          <a:off x="838199" y="1690688"/>
          <a:ext cx="10265229" cy="5167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3055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6B64B92-F370-84F0-C881-79B1006543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02875"/>
              </p:ext>
            </p:extLst>
          </p:nvPr>
        </p:nvGraphicFramePr>
        <p:xfrm>
          <a:off x="391886" y="1175656"/>
          <a:ext cx="10650763" cy="5237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ruta 4">
            <a:extLst>
              <a:ext uri="{FF2B5EF4-FFF2-40B4-BE49-F238E27FC236}">
                <a16:creationId xmlns:a16="http://schemas.microsoft.com/office/drawing/2014/main" id="{4FB0F28B-962C-E01F-326B-6FE9C00701CA}"/>
              </a:ext>
            </a:extLst>
          </p:cNvPr>
          <p:cNvSpPr txBox="1"/>
          <p:nvPr/>
        </p:nvSpPr>
        <p:spPr>
          <a:xfrm>
            <a:off x="7649028" y="3794577"/>
            <a:ext cx="4151086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/>
              <a:t>Intäkterna</a:t>
            </a:r>
            <a:r>
              <a:rPr lang="en-US" dirty="0"/>
              <a:t> </a:t>
            </a:r>
            <a:r>
              <a:rPr lang="en-US" dirty="0" err="1"/>
              <a:t>ökar</a:t>
            </a:r>
            <a:r>
              <a:rPr lang="en-US" dirty="0"/>
              <a:t> </a:t>
            </a:r>
            <a:r>
              <a:rPr lang="en-US" dirty="0" err="1"/>
              <a:t>mer</a:t>
            </a:r>
            <a:r>
              <a:rPr lang="en-US" dirty="0"/>
              <a:t> hos de </a:t>
            </a:r>
            <a:r>
              <a:rPr lang="en-US" dirty="0" err="1"/>
              <a:t>små</a:t>
            </a:r>
            <a:r>
              <a:rPr lang="en-US" dirty="0"/>
              <a:t> </a:t>
            </a:r>
            <a:r>
              <a:rPr lang="en-US" dirty="0" err="1"/>
              <a:t>loppen</a:t>
            </a:r>
            <a:r>
              <a:rPr lang="en-US" dirty="0"/>
              <a:t> med </a:t>
            </a:r>
            <a:r>
              <a:rPr lang="en-US" dirty="0" err="1"/>
              <a:t>fler</a:t>
            </a:r>
            <a:r>
              <a:rPr lang="en-US" dirty="0"/>
              <a:t> </a:t>
            </a:r>
            <a:r>
              <a:rPr lang="en-US" dirty="0" err="1"/>
              <a:t>deltagare</a:t>
            </a:r>
            <a:r>
              <a:rPr lang="en-US" dirty="0"/>
              <a:t>. </a:t>
            </a:r>
            <a:r>
              <a:rPr lang="en-US" dirty="0" err="1"/>
              <a:t>Stora</a:t>
            </a:r>
            <a:r>
              <a:rPr lang="en-US" dirty="0"/>
              <a:t> </a:t>
            </a:r>
            <a:r>
              <a:rPr lang="en-US" dirty="0" err="1"/>
              <a:t>lopp</a:t>
            </a:r>
            <a:r>
              <a:rPr lang="en-US" dirty="0"/>
              <a:t> </a:t>
            </a:r>
            <a:r>
              <a:rPr lang="en-US" dirty="0" err="1"/>
              <a:t>blir</a:t>
            </a:r>
            <a:r>
              <a:rPr lang="en-US" dirty="0"/>
              <a:t> </a:t>
            </a:r>
            <a:r>
              <a:rPr lang="en-US" dirty="0" err="1"/>
              <a:t>dyrare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genomföra</a:t>
            </a:r>
            <a:r>
              <a:rPr lang="en-US" dirty="0"/>
              <a:t>.</a:t>
            </a: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A0A66932-7763-353E-46AF-8F4207484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600" dirty="0">
                <a:latin typeface="Arial Rounded MT Bold" panose="020F0704030504030204" pitchFamily="34" charset="77"/>
              </a:rPr>
              <a:t>Stora lopp klarar sig bättre än små lopp, men intäkterna hänger inte med</a:t>
            </a:r>
            <a:br>
              <a:rPr lang="sv-SE" sz="3600" dirty="0">
                <a:latin typeface="Arial Rounded MT Bold" panose="020F0704030504030204" pitchFamily="34" charset="77"/>
              </a:rPr>
            </a:br>
            <a:r>
              <a:rPr lang="sv-SE" sz="2400" dirty="0">
                <a:latin typeface="Arial Rounded MT Bold" panose="020F0704030504030204" pitchFamily="34" charset="77"/>
              </a:rPr>
              <a:t>Utveckling</a:t>
            </a:r>
            <a:r>
              <a:rPr lang="sv-SE" sz="2400" baseline="0" dirty="0">
                <a:latin typeface="Arial Rounded MT Bold" panose="020F0704030504030204" pitchFamily="34" charset="77"/>
              </a:rPr>
              <a:t> i procent deltagare hos olika typer av lopp</a:t>
            </a:r>
            <a:br>
              <a:rPr lang="sv-SE" sz="2400" dirty="0">
                <a:latin typeface="Arial Rounded MT Bold" panose="020F0704030504030204" pitchFamily="34" charset="77"/>
              </a:rPr>
            </a:br>
            <a:endParaRPr lang="en-US" sz="3600" dirty="0"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808221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1762</TotalTime>
  <Words>525</Words>
  <Application>Microsoft Office PowerPoint</Application>
  <PresentationFormat>Bredbild</PresentationFormat>
  <Paragraphs>67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2" baseType="lpstr">
      <vt:lpstr>Arial</vt:lpstr>
      <vt:lpstr>Arial Rounded MT Bold</vt:lpstr>
      <vt:lpstr>Calibri</vt:lpstr>
      <vt:lpstr>Calibri Light</vt:lpstr>
      <vt:lpstr>Office-tema</vt:lpstr>
      <vt:lpstr>Motionslopps undersökning</vt:lpstr>
      <vt:lpstr>Sammanfattning</vt:lpstr>
      <vt:lpstr>Grundinformation 2024/2025</vt:lpstr>
      <vt:lpstr>Motionsloppsmarknaden</vt:lpstr>
      <vt:lpstr>Intresset för löpning upplevs nästan vara tillbaka till nivåerna innan pandemin Har löparintresset förändrats i er kommun/ert närområde under den senaste femårsperioden?</vt:lpstr>
      <vt:lpstr>Andra vågens pandemieffekter har slagit hårdare mot antalet lopp Arrangerar er förening fler eller förre lopp än för tre år sedan?</vt:lpstr>
      <vt:lpstr>Lopp påverkar tydligt möjligheten till träning för barn och ungdomar Har ni fler eller färre träningstillfällen för barn och ungdom?</vt:lpstr>
      <vt:lpstr>De flesta föreningar söker sanktion Söker ni sanktion för era lopp?</vt:lpstr>
      <vt:lpstr>Stora lopp klarar sig bättre än små lopp, men intäkterna hänger inte med Utveckling i procent deltagare hos olika typer av lopp </vt:lpstr>
      <vt:lpstr>Tydlig risk för ökad ekonomisk ojämlikhet mellan olika distrikt Utveckling i procent deltagare  i olika distrikt</vt:lpstr>
      <vt:lpstr>Intresset ökar igen bland klubbmedlemmar  – men mindre än i närområdet Har löparintresset förändrats bland era medlemmar under den senaste femårsperioden?</vt:lpstr>
      <vt:lpstr>Det efterfrågas olika initiativ för att stärka loppmarkanden Vilket typ av stöd ser ni är betydelsefullt för att öka intresset för löpning i anslutning till er klubb eller era löpaktiviteter?</vt:lpstr>
      <vt:lpstr>Det efterfrågas ökat stöd till personer som vill Vilka är klubbens huvudutmaningar för att utveckla eller stärka löpintresset?</vt:lpstr>
      <vt:lpstr>Löpning skapar extra inkomster till friidrotten Erbjuder er förening externa tjänster utanför klubben inom löpning?</vt:lpstr>
      <vt:lpstr>Att arrangera lopp är en betydande del i svensk friidrott Arrangerar er förening något lopp inom?</vt:lpstr>
      <vt:lpstr>Löparkulturen i arrangörsföreningsarna är betydligt starkare hos klubbar som har stora lopp  (svag kultur 1- stark kultur 5)</vt:lpstr>
      <vt:lpstr>Engagemang att utveckla löpningen i klubbarna är inte tillbaka till nivåer innan pandemin Har ni aktivt agerat för att utveckla löpintresset?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staffan.movin</dc:creator>
  <cp:lastModifiedBy>Jenny Sundqvist</cp:lastModifiedBy>
  <cp:revision>11</cp:revision>
  <dcterms:created xsi:type="dcterms:W3CDTF">2025-01-30T13:40:20Z</dcterms:created>
  <dcterms:modified xsi:type="dcterms:W3CDTF">2025-02-02T11:46:32Z</dcterms:modified>
</cp:coreProperties>
</file>