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27" autoAdjust="0"/>
  </p:normalViewPr>
  <p:slideViewPr>
    <p:cSldViewPr snapToGrid="0" showGuides="1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Kax Fromholz" userId="bb62a22f-d2ce-4972-8292-eef724886fda" providerId="ADAL" clId="{C4BA498B-B103-48C0-9D47-A71465B4F8A1}"/>
    <pc:docChg chg="undo custSel addSld modSld">
      <pc:chgData name="Marcus Kax Fromholz" userId="bb62a22f-d2ce-4972-8292-eef724886fda" providerId="ADAL" clId="{C4BA498B-B103-48C0-9D47-A71465B4F8A1}" dt="2024-10-06T07:44:35.375" v="2260" actId="20577"/>
      <pc:docMkLst>
        <pc:docMk/>
      </pc:docMkLst>
      <pc:sldChg chg="modSp mod modNotesTx">
        <pc:chgData name="Marcus Kax Fromholz" userId="bb62a22f-d2ce-4972-8292-eef724886fda" providerId="ADAL" clId="{C4BA498B-B103-48C0-9D47-A71465B4F8A1}" dt="2024-10-06T07:44:35.375" v="2260" actId="20577"/>
        <pc:sldMkLst>
          <pc:docMk/>
          <pc:sldMk cId="2460503605" sldId="258"/>
        </pc:sldMkLst>
        <pc:spChg chg="mod">
          <ac:chgData name="Marcus Kax Fromholz" userId="bb62a22f-d2ce-4972-8292-eef724886fda" providerId="ADAL" clId="{C4BA498B-B103-48C0-9D47-A71465B4F8A1}" dt="2024-09-26T12:53:25.833" v="99" actId="20577"/>
          <ac:spMkLst>
            <pc:docMk/>
            <pc:sldMk cId="2460503605" sldId="258"/>
            <ac:spMk id="6" creationId="{0ABF2627-FC74-D581-8955-DE5DA8CC1676}"/>
          </ac:spMkLst>
        </pc:spChg>
      </pc:sldChg>
      <pc:sldChg chg="modSp mod">
        <pc:chgData name="Marcus Kax Fromholz" userId="bb62a22f-d2ce-4972-8292-eef724886fda" providerId="ADAL" clId="{C4BA498B-B103-48C0-9D47-A71465B4F8A1}" dt="2024-09-30T08:17:15.964" v="1947" actId="20577"/>
        <pc:sldMkLst>
          <pc:docMk/>
          <pc:sldMk cId="2354465960" sldId="259"/>
        </pc:sldMkLst>
        <pc:spChg chg="mod">
          <ac:chgData name="Marcus Kax Fromholz" userId="bb62a22f-d2ce-4972-8292-eef724886fda" providerId="ADAL" clId="{C4BA498B-B103-48C0-9D47-A71465B4F8A1}" dt="2024-09-30T08:17:15.964" v="1947" actId="20577"/>
          <ac:spMkLst>
            <pc:docMk/>
            <pc:sldMk cId="2354465960" sldId="259"/>
            <ac:spMk id="3" creationId="{B9762C67-DCA5-F0E5-58C3-97D7C54124FD}"/>
          </ac:spMkLst>
        </pc:spChg>
      </pc:sldChg>
      <pc:sldChg chg="addSp delSp modSp mod">
        <pc:chgData name="Marcus Kax Fromholz" userId="bb62a22f-d2ce-4972-8292-eef724886fda" providerId="ADAL" clId="{C4BA498B-B103-48C0-9D47-A71465B4F8A1}" dt="2024-10-02T09:18:13.457" v="1958" actId="478"/>
        <pc:sldMkLst>
          <pc:docMk/>
          <pc:sldMk cId="3228772464" sldId="260"/>
        </pc:sldMkLst>
        <pc:spChg chg="add del mod ord">
          <ac:chgData name="Marcus Kax Fromholz" userId="bb62a22f-d2ce-4972-8292-eef724886fda" providerId="ADAL" clId="{C4BA498B-B103-48C0-9D47-A71465B4F8A1}" dt="2024-10-02T09:18:13.457" v="1958" actId="478"/>
          <ac:spMkLst>
            <pc:docMk/>
            <pc:sldMk cId="3228772464" sldId="260"/>
            <ac:spMk id="7" creationId="{3232AB88-2FA1-2E5D-532A-8D3225938491}"/>
          </ac:spMkLst>
        </pc:spChg>
      </pc:sldChg>
      <pc:sldChg chg="modSp mod modNotesTx">
        <pc:chgData name="Marcus Kax Fromholz" userId="bb62a22f-d2ce-4972-8292-eef724886fda" providerId="ADAL" clId="{C4BA498B-B103-48C0-9D47-A71465B4F8A1}" dt="2024-09-30T08:08:27.063" v="1736" actId="20577"/>
        <pc:sldMkLst>
          <pc:docMk/>
          <pc:sldMk cId="1643300110" sldId="261"/>
        </pc:sldMkLst>
        <pc:spChg chg="mod">
          <ac:chgData name="Marcus Kax Fromholz" userId="bb62a22f-d2ce-4972-8292-eef724886fda" providerId="ADAL" clId="{C4BA498B-B103-48C0-9D47-A71465B4F8A1}" dt="2024-09-27T11:59:16.903" v="255" actId="113"/>
          <ac:spMkLst>
            <pc:docMk/>
            <pc:sldMk cId="1643300110" sldId="261"/>
            <ac:spMk id="3" creationId="{995CF2F3-D885-91B8-C1C9-61BD715B6042}"/>
          </ac:spMkLst>
        </pc:spChg>
        <pc:picChg chg="mod">
          <ac:chgData name="Marcus Kax Fromholz" userId="bb62a22f-d2ce-4972-8292-eef724886fda" providerId="ADAL" clId="{C4BA498B-B103-48C0-9D47-A71465B4F8A1}" dt="2024-09-30T08:07:02.031" v="1527" actId="1076"/>
          <ac:picMkLst>
            <pc:docMk/>
            <pc:sldMk cId="1643300110" sldId="261"/>
            <ac:picMk id="9" creationId="{3B497612-E0F7-4B76-641A-6A2DE942DCBE}"/>
          </ac:picMkLst>
        </pc:picChg>
      </pc:sldChg>
      <pc:sldChg chg="modSp mod modNotesTx">
        <pc:chgData name="Marcus Kax Fromholz" userId="bb62a22f-d2ce-4972-8292-eef724886fda" providerId="ADAL" clId="{C4BA498B-B103-48C0-9D47-A71465B4F8A1}" dt="2024-09-30T08:01:14.053" v="1035" actId="20577"/>
        <pc:sldMkLst>
          <pc:docMk/>
          <pc:sldMk cId="738500618" sldId="262"/>
        </pc:sldMkLst>
        <pc:spChg chg="mod">
          <ac:chgData name="Marcus Kax Fromholz" userId="bb62a22f-d2ce-4972-8292-eef724886fda" providerId="ADAL" clId="{C4BA498B-B103-48C0-9D47-A71465B4F8A1}" dt="2024-09-27T11:54:08.641" v="155" actId="113"/>
          <ac:spMkLst>
            <pc:docMk/>
            <pc:sldMk cId="738500618" sldId="262"/>
            <ac:spMk id="3" creationId="{8870C333-4D7B-BA77-FFEE-4178B4E4CC46}"/>
          </ac:spMkLst>
        </pc:spChg>
      </pc:sldChg>
      <pc:sldChg chg="modSp new mod modNotesTx">
        <pc:chgData name="Marcus Kax Fromholz" userId="bb62a22f-d2ce-4972-8292-eef724886fda" providerId="ADAL" clId="{C4BA498B-B103-48C0-9D47-A71465B4F8A1}" dt="2024-09-30T07:58:06.390" v="257" actId="20577"/>
        <pc:sldMkLst>
          <pc:docMk/>
          <pc:sldMk cId="236003022" sldId="264"/>
        </pc:sldMkLst>
        <pc:spChg chg="mod">
          <ac:chgData name="Marcus Kax Fromholz" userId="bb62a22f-d2ce-4972-8292-eef724886fda" providerId="ADAL" clId="{C4BA498B-B103-48C0-9D47-A71465B4F8A1}" dt="2024-09-26T12:50:43.980" v="43" actId="1076"/>
          <ac:spMkLst>
            <pc:docMk/>
            <pc:sldMk cId="236003022" sldId="264"/>
            <ac:spMk id="2" creationId="{4BC1E926-848D-3E11-39E7-C0D4BFA196D4}"/>
          </ac:spMkLst>
        </pc:spChg>
        <pc:spChg chg="mod">
          <ac:chgData name="Marcus Kax Fromholz" userId="bb62a22f-d2ce-4972-8292-eef724886fda" providerId="ADAL" clId="{C4BA498B-B103-48C0-9D47-A71465B4F8A1}" dt="2024-09-26T12:52:47.871" v="89" actId="20577"/>
          <ac:spMkLst>
            <pc:docMk/>
            <pc:sldMk cId="236003022" sldId="264"/>
            <ac:spMk id="3" creationId="{56708FE6-A765-5B05-5C96-43A3770820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596-D3DE-4130-9023-5F6A2396B197}" type="datetimeFigureOut">
              <a:rPr lang="sv-SE" smtClean="0"/>
              <a:t>2024-10-06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739C-AA82-4409-8C18-D42C3AB7ED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7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Presentation</a:t>
            </a:r>
            <a:r>
              <a:rPr lang="sv-SE"/>
              <a:t>: namn + roll</a:t>
            </a:r>
            <a:endParaRPr lang="sv-SE" dirty="0"/>
          </a:p>
          <a:p>
            <a:endParaRPr lang="sv-SE" dirty="0"/>
          </a:p>
          <a:p>
            <a:r>
              <a:rPr lang="sv-SE" dirty="0"/>
              <a:t>Kul att få vara med på Mittsvenska med tanke på att PC-para nu finns i Uppsala, VIRTUS EM som var i Uppsala i somras, och den satsning som finns i distriktet… vore superkul om ännu fler kunde hänga på nu!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64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Minst 3 tillfällen över relativt kort period vid prova-på-tillfällen</a:t>
            </a:r>
          </a:p>
          <a:p>
            <a:pPr marL="628650" lvl="1" indent="-171450">
              <a:buFontTx/>
              <a:buChar char="-"/>
            </a:pPr>
            <a:r>
              <a:rPr lang="sv-SE" dirty="0"/>
              <a:t>Erfarenheten säger att om det endast blir ett tillfälle är det en påtagligt större risk för misslyckande</a:t>
            </a:r>
          </a:p>
          <a:p>
            <a:pPr marL="628650" lvl="1" indent="-171450">
              <a:buFontTx/>
              <a:buChar char="-"/>
            </a:pPr>
            <a:r>
              <a:rPr lang="sv-SE" dirty="0"/>
              <a:t>Fler tillfällen över relativt kort tid = då finns det något att bjuda in till, det finns utrymme för aktiva att missa något tillfälle, ordet om tillfällena hinner spridas, föreningen får lite mer lugn i processen istället för att sätta allt hopp till ett tillfälle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Tät dialog med föreningen och ledarna så de har en plan/ambition om fortsatt verksamhet efter prova-på-tillfällena</a:t>
            </a:r>
          </a:p>
          <a:p>
            <a:pPr marL="628650" lvl="1" indent="-171450">
              <a:buFontTx/>
              <a:buChar char="-"/>
            </a:pPr>
            <a:r>
              <a:rPr lang="sv-SE" dirty="0"/>
              <a:t>Behöver inte vara regelbunden i den mån att det är en träning i veckan. Kan lika gärna vara mer utspridda över tid, återkommande kluster med tillfällen, läger, tävlingar, samverkan med närliggande föreningar för att nå större grupper m.m.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Föreningen ansvarar för prova-på-tillfällena direkt</a:t>
            </a:r>
          </a:p>
          <a:p>
            <a:pPr marL="628650" lvl="1" indent="-171450">
              <a:buFontTx/>
              <a:buChar char="-"/>
            </a:pPr>
            <a:r>
              <a:rPr lang="sv-SE" dirty="0"/>
              <a:t>Trygghet för deltagarna om det blir en fortsättning att de redan träffat ledarna</a:t>
            </a:r>
          </a:p>
          <a:p>
            <a:pPr marL="628650" lvl="1" indent="-171450">
              <a:buFontTx/>
              <a:buChar char="-"/>
            </a:pPr>
            <a:r>
              <a:rPr lang="sv-SE" dirty="0"/>
              <a:t>Trygghet för föreningen att vi stöttar hela tiden men de äger hela tillfället, då får de direkt en värdefull erfarenhet av målgruppen, tänkbart upplägg, möjliga utmaningar m.m.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69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ökat antal klassificerade från 20 till strax över 100</a:t>
            </a:r>
          </a:p>
          <a:p>
            <a:endParaRPr lang="sv-SE" dirty="0"/>
          </a:p>
          <a:p>
            <a:r>
              <a:rPr lang="sv-SE" dirty="0"/>
              <a:t>Vi har aktiverat strax under 1100 barn, ungdomar, vuxna i parafriidrott sedan starten på projekt Pararesan</a:t>
            </a:r>
          </a:p>
          <a:p>
            <a:endParaRPr lang="sv-SE" dirty="0"/>
          </a:p>
          <a:p>
            <a:r>
              <a:rPr lang="sv-SE" dirty="0"/>
              <a:t>Parafriidrotten har fått mer plats på tävlingar</a:t>
            </a:r>
          </a:p>
          <a:p>
            <a:endParaRPr lang="sv-SE" dirty="0"/>
          </a:p>
          <a:p>
            <a:r>
              <a:rPr lang="sv-SE" dirty="0"/>
              <a:t>Istället för NA-klass finns nu Öppen klass som tillåter enklare arrangering av tävlingar i parafriidrott. Samtidigt underlättar Öppen klass för personer med funktionsnedsättning att få tävla. De kan då tävla utan klassificering vilket är en trygghetsfråga bl.a.</a:t>
            </a:r>
          </a:p>
          <a:p>
            <a:endParaRPr lang="sv-SE" dirty="0"/>
          </a:p>
          <a:p>
            <a:r>
              <a:rPr lang="sv-SE" dirty="0"/>
              <a:t>Nackdelar kan vara att tävlingarna inte får samma status, men tanken från Svensk Friidrott är primärt att detta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44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Bland de största behoven som vi sett hittar vi TRYGGHET och KUNSKAP hos ledarna samt MATERIAL för att bedriva verksamhet. Alla verksamheter är inte i behov av framerunners och rullstolar, men om förutsättningarna aldrig finns på plats finns heller inte förutsättningarna att bjuda in och testa.</a:t>
            </a:r>
          </a:p>
          <a:p>
            <a:endParaRPr lang="sv-SE" dirty="0"/>
          </a:p>
          <a:p>
            <a:r>
              <a:rPr lang="sv-SE" dirty="0"/>
              <a:t>Nu jobbar vi på att beställa hem samt etablera en släpvagn med material till parafriidrott som kan finnas tillgänglig för friidrottssverige att låna.</a:t>
            </a:r>
          </a:p>
          <a:p>
            <a:endParaRPr lang="sv-SE" dirty="0"/>
          </a:p>
          <a:p>
            <a:r>
              <a:rPr lang="sv-SE" dirty="0"/>
              <a:t>Sedan tidigare finns ju materialen  UPPSTART AV PARAFRIIDROTT samt LEDARHÄFTE MED ÖVNINGSBANK som i sin tur kan agera komplement till det material som släpvagnen kommer innehålla.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01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9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739C-AA82-4409-8C18-D42C3AB7ED2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26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) Titelsida Sverige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-1"/>
            <a:ext cx="12192000" cy="6869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Bild 25">
            <a:extLst>
              <a:ext uri="{FF2B5EF4-FFF2-40B4-BE49-F238E27FC236}">
                <a16:creationId xmlns:a16="http://schemas.microsoft.com/office/drawing/2014/main" id="{81421E43-480A-41F7-99A4-89FDCE69F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Titelsida 01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351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339D173C-8AC9-456F-A55F-B61A3EC38202}" type="datetime1">
              <a:rPr lang="sv-SE" smtClean="0"/>
              <a:t>2024-10-06</a:t>
            </a:fld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8A0093E1-6DF2-4CB3-8515-82F7658CE7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) Titelsida Sverige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C8D6E48-90E2-4979-A2FB-D4D444687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2" r="63384" b="72865"/>
          <a:stretch/>
        </p:blipFill>
        <p:spPr>
          <a:xfrm>
            <a:off x="-40943" y="1707737"/>
            <a:ext cx="12222341" cy="5157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Titelsida 05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tx2"/>
                </a:solidFill>
              </a:defRPr>
            </a:lvl1pPr>
          </a:lstStyle>
          <a:p>
            <a:fld id="{783AD3AA-EB40-413B-97D1-8A6369D78DB5}" type="datetime1">
              <a:rPr lang="sv-SE" smtClean="0"/>
              <a:t>2024-10-06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D128AF-FC40-93E5-6E5A-9973A8D2C7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19600"/>
            <a:ext cx="1069200" cy="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) Titelsida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-1"/>
            <a:ext cx="12192000" cy="686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B7330BD5-7D63-4BA8-9B85-DEBAD86D6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Titelsida 01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accent4"/>
                </a:solidFill>
              </a:defRPr>
            </a:lvl1pPr>
          </a:lstStyle>
          <a:p>
            <a:fld id="{4EB2AB3A-4DDC-421D-9AAB-752A04C3B903}" type="datetime1">
              <a:rPr lang="sv-SE" smtClean="0"/>
              <a:t>2024-10-06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D051FF-79FD-21A4-86D5-636E35DA22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) Titelsida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94AF5392-62ED-44F8-9C3A-849D42D41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65636" r="66216" b="1"/>
          <a:stretch/>
        </p:blipFill>
        <p:spPr>
          <a:xfrm>
            <a:off x="-12215" y="1"/>
            <a:ext cx="12209516" cy="65204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Titelsida 02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accent4"/>
                </a:solidFill>
              </a:defRPr>
            </a:lvl1pPr>
          </a:lstStyle>
          <a:p>
            <a:fld id="{0B62BE18-3C27-48C9-B8ED-5C4B9093CED5}" type="datetime1">
              <a:rPr lang="sv-SE" smtClean="0"/>
              <a:t>2024-10-06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EB4354-DDE1-D9F4-8460-878E18B177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) Titelsida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1D5F50C-D480-4DA6-A355-E14F560CF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27" t="25780" b="38148"/>
          <a:stretch/>
        </p:blipFill>
        <p:spPr>
          <a:xfrm>
            <a:off x="0" y="-13648"/>
            <a:ext cx="10467834" cy="68871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Titelsida 03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accent4"/>
                </a:solidFill>
              </a:defRPr>
            </a:lvl1pPr>
          </a:lstStyle>
          <a:p>
            <a:fld id="{8AA8BE3A-6DF4-451B-8DBE-11E18FB0C8B3}" type="datetime1">
              <a:rPr lang="sv-SE" smtClean="0"/>
              <a:t>2024-10-06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540D1C-E1B6-3578-245B-BED28FCE5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) Titelsida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1A5B715E-7735-4CBC-B163-A08139FF3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5580" r="75043"/>
          <a:stretch/>
        </p:blipFill>
        <p:spPr>
          <a:xfrm>
            <a:off x="3193577" y="-40943"/>
            <a:ext cx="9048465" cy="65407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Titelsida 04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accent4"/>
                </a:solidFill>
              </a:defRPr>
            </a:lvl1pPr>
          </a:lstStyle>
          <a:p>
            <a:fld id="{878AE096-2A8F-4215-AE94-DBFE6BF97343}" type="datetime1">
              <a:rPr lang="sv-SE" smtClean="0"/>
              <a:t>2024-10-06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B855A6-B75C-1641-A19C-1FD7BEA7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) Titelsida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C8D6E48-90E2-4979-A2FB-D4D444687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2" r="63384" b="72865"/>
          <a:stretch/>
        </p:blipFill>
        <p:spPr>
          <a:xfrm>
            <a:off x="-40943" y="1707737"/>
            <a:ext cx="12222341" cy="5157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Titelsida 05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accent4"/>
                </a:solidFill>
              </a:defRPr>
            </a:lvl1pPr>
          </a:lstStyle>
          <a:p>
            <a:fld id="{8B2D8E44-443F-494D-A64D-C24C0479B4EC}" type="datetime1">
              <a:rPr lang="sv-SE" smtClean="0"/>
              <a:t>2024-10-06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9CF9A1-66BB-049C-EF56-E61721A49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) Kapitelnamn, rubrik, text &amp;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>
            <a:extLst>
              <a:ext uri="{FF2B5EF4-FFF2-40B4-BE49-F238E27FC236}">
                <a16:creationId xmlns:a16="http://schemas.microsoft.com/office/drawing/2014/main" id="{86E2FE87-BFDA-427A-B5A3-C058EA6D3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984" y="1812695"/>
            <a:ext cx="4910400" cy="186617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upp till</a:t>
            </a:r>
            <a:br>
              <a:rPr lang="sv-SE" dirty="0"/>
            </a:br>
            <a:r>
              <a:rPr lang="sv-SE" dirty="0"/>
              <a:t>3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BC8-0348-4D81-9FFE-3707BDF836F0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7513" y="3886200"/>
            <a:ext cx="4910400" cy="141922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512" y="1504951"/>
            <a:ext cx="4910400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/>
            </a:lvl1pPr>
          </a:lstStyle>
          <a:p>
            <a:pPr lvl="0"/>
            <a:r>
              <a:rPr lang="sv-SE" dirty="0"/>
              <a:t>kapitelnamn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897889D0-262F-4F3C-9E75-DA5FE718F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533400"/>
            <a:ext cx="4057650" cy="578167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7456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) Kapitelnamn, rubrik, text &amp;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>
            <a:extLst>
              <a:ext uri="{FF2B5EF4-FFF2-40B4-BE49-F238E27FC236}">
                <a16:creationId xmlns:a16="http://schemas.microsoft.com/office/drawing/2014/main" id="{86E2FE87-BFDA-427A-B5A3-C058EA6D3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984" y="1812695"/>
            <a:ext cx="4910400" cy="186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upp till</a:t>
            </a:r>
            <a:br>
              <a:rPr lang="sv-SE" dirty="0"/>
            </a:br>
            <a:r>
              <a:rPr lang="sv-SE" dirty="0"/>
              <a:t>3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9DC3-4EC1-42CB-AEC9-9FCF422BF653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7513" y="3886200"/>
            <a:ext cx="4910400" cy="141922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513" y="1504951"/>
            <a:ext cx="4911761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/>
            </a:lvl1pPr>
          </a:lstStyle>
          <a:p>
            <a:pPr lvl="0"/>
            <a:r>
              <a:rPr lang="sv-SE" dirty="0"/>
              <a:t>kapitelnamn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897889D0-262F-4F3C-9E75-DA5FE718F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533400"/>
            <a:ext cx="4057650" cy="578167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8260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)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7AD5697F-04DB-4BFA-8074-726518624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691" t="5024" r="5669" b="58814"/>
          <a:stretch/>
        </p:blipFill>
        <p:spPr>
          <a:xfrm>
            <a:off x="-28575" y="-28576"/>
            <a:ext cx="12239626" cy="6896101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5ECA4D-8028-4173-89EC-3528C704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3D90-F14C-4C77-9EDE-E21D8CC7C113}" type="datetime1">
              <a:rPr lang="sv-SE" smtClean="0"/>
              <a:t>2024-10-06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198090-B09F-479B-9E41-C0051E4B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505C8C-8E6B-4BC4-8AF0-EBACE624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14">
            <a:extLst>
              <a:ext uri="{FF2B5EF4-FFF2-40B4-BE49-F238E27FC236}">
                <a16:creationId xmlns:a16="http://schemas.microsoft.com/office/drawing/2014/main" id="{58326871-4205-43BE-8907-9D5F014715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533400"/>
            <a:ext cx="11125200" cy="578167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5148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) Kapitelnamn, rubrik 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0D9EE97A-72B8-4C49-ACE2-06F80EBE8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04" t="25913" b="38003"/>
          <a:stretch/>
        </p:blipFill>
        <p:spPr>
          <a:xfrm>
            <a:off x="-36096" y="-24062"/>
            <a:ext cx="10515225" cy="69061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884" y="1812695"/>
            <a:ext cx="8485716" cy="13591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EA60-8728-46BD-BBC9-921CBC662F98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413" y="3257550"/>
            <a:ext cx="8485187" cy="19431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200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8413" y="1504951"/>
            <a:ext cx="4922837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/>
            </a:lvl1pPr>
          </a:lstStyle>
          <a:p>
            <a:pPr lvl="0"/>
            <a:r>
              <a:rPr lang="sv-SE" dirty="0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76864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) Titelsida Sverige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94AF5392-62ED-44F8-9C3A-849D42D41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65636" r="66216" b="1"/>
          <a:stretch/>
        </p:blipFill>
        <p:spPr>
          <a:xfrm>
            <a:off x="-12215" y="1"/>
            <a:ext cx="12209516" cy="65204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Titelsida 02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0D38E1D5-FBFE-4BB6-95EB-BD0D08552900}" type="datetime1">
              <a:rPr lang="sv-SE" smtClean="0"/>
              <a:t>2024-10-06</a:t>
            </a:fld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76AD127C-5C4F-442C-A143-0E114691D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) Kapitelnamn, rubrik 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670178D0-E502-45F5-9DF9-8842B514F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04" t="25913" b="38003"/>
          <a:stretch/>
        </p:blipFill>
        <p:spPr>
          <a:xfrm>
            <a:off x="-36096" y="-24062"/>
            <a:ext cx="10515225" cy="69061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884" y="1812695"/>
            <a:ext cx="8485716" cy="13591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D428-42F9-4281-86BE-123C80EE076D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413" y="3257550"/>
            <a:ext cx="8485187" cy="19431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200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8413" y="1504951"/>
            <a:ext cx="4922837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/>
            </a:lvl1pPr>
          </a:lstStyle>
          <a:p>
            <a:pPr lvl="0"/>
            <a:r>
              <a:rPr lang="sv-SE" dirty="0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5340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) 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02E4EDE8-02FA-4EFD-BA7B-92ED95001EE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76" r="63277" b="72731"/>
          <a:stretch/>
        </p:blipFill>
        <p:spPr>
          <a:xfrm>
            <a:off x="-32658" y="1680756"/>
            <a:ext cx="12213771" cy="51859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6010C-7AB1-4362-BD56-8A42BAFF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65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) 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02E4EDE8-02FA-4EFD-BA7B-92ED95001EE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76" r="63277" b="72731"/>
          <a:stretch/>
        </p:blipFill>
        <p:spPr>
          <a:xfrm>
            <a:off x="-32658" y="1680756"/>
            <a:ext cx="12213771" cy="51859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6010C-7AB1-4362-BD56-8A42BAFF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6563" indent="-43656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1pPr>
            <a:lvl2pPr marL="785813" indent="-32861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050925" indent="-230188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1308100" indent="-2317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4pPr>
            <a:lvl5pPr marL="1503363" indent="-18732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B099-60E7-4027-B4A7-18A410AA4DF1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49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) Kapitelnamn, rubrik, text &amp;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729B3B-744E-4C1D-A6A4-B43C0585D3C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86E2FE87-BFDA-427A-B5A3-C058EA6D3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984" y="1812695"/>
            <a:ext cx="4906044" cy="204493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upp till</a:t>
            </a:r>
            <a:br>
              <a:rPr lang="sv-SE" dirty="0"/>
            </a:br>
            <a:r>
              <a:rPr lang="sv-SE" dirty="0"/>
              <a:t>3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384C5-3B55-4436-945C-CF6477F6D580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836DD-8858-4EE8-AC0A-01755F89DC1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7513" y="3886200"/>
            <a:ext cx="4922837" cy="141922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513" y="1504951"/>
            <a:ext cx="4922837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kapitelnamn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897889D0-262F-4F3C-9E75-DA5FE718F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533400"/>
            <a:ext cx="4057650" cy="578167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F81092B-3BD1-4E94-BE64-0E9816477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) Kapitelnamn, rubrik, text &amp;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5A5785D-7A9F-4DA4-B6DE-9792E1DF7DE7}"/>
              </a:ext>
            </a:extLst>
          </p:cNvPr>
          <p:cNvSpPr/>
          <p:nvPr userDrawn="1"/>
        </p:nvSpPr>
        <p:spPr>
          <a:xfrm>
            <a:off x="0" y="-1"/>
            <a:ext cx="12192000" cy="6869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86E2FE87-BFDA-427A-B5A3-C058EA6D3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6290978-F452-4253-9423-F102398521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984" y="1812695"/>
            <a:ext cx="4906044" cy="204493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upp till</a:t>
            </a:r>
            <a:br>
              <a:rPr lang="sv-SE" dirty="0"/>
            </a:br>
            <a:r>
              <a:rPr lang="sv-SE" dirty="0"/>
              <a:t>3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27B08D-28CA-423C-824F-BE747FBA9314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836DD-8858-4EE8-AC0A-01755F89DC1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FCC145B-AB28-4586-84C4-F59487C6D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7513" y="3886200"/>
            <a:ext cx="4922837" cy="141922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01207532-B41B-485D-A3F7-B3971E264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513" y="1504951"/>
            <a:ext cx="4922837" cy="2667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kapitelnamn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897889D0-262F-4F3C-9E75-DA5FE718F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533400"/>
            <a:ext cx="4057650" cy="578167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5541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) Rubrik &amp; tex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132F69C-712C-42A6-AC1E-264854E7DA20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EC2C88CD-1057-4C3B-8D30-336EC551B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6010C-7AB1-4362-BD56-8A42BAFF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6563" indent="-43656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785813" indent="-328613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1050925" indent="-230188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308100" indent="-2317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1503363" indent="-18732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9C3E87-7886-46AE-8A7A-6B23B4522F3A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836DD-8858-4EE8-AC0A-01755F89DC1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36B04F-1858-8C70-D2F8-01BC6D7E90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) Rubrik &amp; tex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B5BDC17-4875-44ED-ACA5-6224C81AE86C}"/>
              </a:ext>
            </a:extLst>
          </p:cNvPr>
          <p:cNvSpPr/>
          <p:nvPr userDrawn="1"/>
        </p:nvSpPr>
        <p:spPr>
          <a:xfrm>
            <a:off x="0" y="-1"/>
            <a:ext cx="12192000" cy="6869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348F45AA-ECA6-46F0-B01E-48AD8843F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ECD3137-F3B6-48FF-B6ED-0E6E9EBC6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C534C2-7FEA-462E-AF13-7F2C9D3C7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på 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6010C-7AB1-4362-BD56-8A42BAFF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6563" indent="-436563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785813" indent="-328613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1050925" indent="-230188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308100" indent="-231775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1503363" indent="-187325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F27B1-F9E1-4A9D-A90A-C94145DB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E353B-03BC-431D-B8A1-DA34E8E932D7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E8E02B-17F3-41B9-8493-8FF1F2F6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4EB0E-DB60-4BC7-A876-103BC1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836DD-8858-4EE8-AC0A-01755F89DC1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091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7)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2E2E8607-4BE0-48DC-BA05-1F24E5FAC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04" t="25913" b="38003"/>
          <a:stretch/>
        </p:blipFill>
        <p:spPr>
          <a:xfrm>
            <a:off x="-36096" y="-24062"/>
            <a:ext cx="10515225" cy="69061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F73881-C6E3-43C3-8A06-E732F8AA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4F25C9-43F9-4A7A-AC3E-9192563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0D54-DC7C-4EAC-9D75-56386A647BD2}" type="datetime1">
              <a:rPr lang="sv-SE" smtClean="0"/>
              <a:t>2024-10-06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BF4A84-C2BC-4235-A383-3B31D75A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8B57B4-55F5-4556-9738-EBD37F19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77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)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88B14347-A49B-4C77-BBF2-C20640870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04" t="25913" b="38003"/>
          <a:stretch/>
        </p:blipFill>
        <p:spPr>
          <a:xfrm>
            <a:off x="-36096" y="-24062"/>
            <a:ext cx="10515225" cy="6906126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5ECA4D-8028-4173-89EC-3528C704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6A66-7F18-4926-8FD9-DAF89EE68EC7}" type="datetime1">
              <a:rPr lang="sv-SE" smtClean="0"/>
              <a:t>2024-10-06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198090-B09F-479B-9E41-C0051E4B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505C8C-8E6B-4BC4-8AF0-EBACE624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09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) Titelsida Sverige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1D5F50C-D480-4DA6-A355-E14F560CF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27" t="25780" b="38148"/>
          <a:stretch/>
        </p:blipFill>
        <p:spPr>
          <a:xfrm>
            <a:off x="0" y="-13648"/>
            <a:ext cx="10467834" cy="68871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Titelsida 03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07A071A4-4FCD-4278-B0BC-580BA8274804}" type="datetime1">
              <a:rPr lang="sv-SE" smtClean="0"/>
              <a:t>2024-10-06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A228888-052A-4F29-8CDA-E67C111C6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) Titelsida Sverige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1A5B715E-7735-4CBC-B163-A08139FF3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5580" r="75043"/>
          <a:stretch/>
        </p:blipFill>
        <p:spPr>
          <a:xfrm>
            <a:off x="3193577" y="-40943"/>
            <a:ext cx="9048465" cy="65407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Titelsida 04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5BB4BCED-9D42-4C83-935D-8606D012B0A6}" type="datetime1">
              <a:rPr lang="sv-SE" smtClean="0"/>
              <a:t>2024-10-06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5344551-163D-4FBA-A431-5C8F16E8DD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) Titelsida Sverige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C8D6E48-90E2-4979-A2FB-D4D444687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2" r="63384" b="72865"/>
          <a:stretch/>
        </p:blipFill>
        <p:spPr>
          <a:xfrm>
            <a:off x="-40943" y="1707737"/>
            <a:ext cx="12222341" cy="51570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Titelsida 05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B8408FE7-4D5C-44F9-BA2E-96FBDE23296A}" type="datetime1">
              <a:rPr lang="sv-SE" smtClean="0"/>
              <a:t>2024-10-06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D874FF9-00BD-4E4E-ACA8-B6C3F33E7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7" y="522516"/>
            <a:ext cx="106920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) Titelsida Sverige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-1"/>
            <a:ext cx="12192000" cy="68699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6EA41630-88EC-46B7-97AE-831643121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439" r="879" b="65606"/>
          <a:stretch/>
        </p:blipFill>
        <p:spPr>
          <a:xfrm>
            <a:off x="-28575" y="325652"/>
            <a:ext cx="11877675" cy="65513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Titelsida 01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tx2"/>
                </a:solidFill>
              </a:defRPr>
            </a:lvl1pPr>
          </a:lstStyle>
          <a:p>
            <a:fld id="{4D31D371-1242-4B8F-ACA6-2D10234A0A62}" type="datetime1">
              <a:rPr lang="sv-SE" smtClean="0"/>
              <a:t>2024-10-06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A7FDC8-E5A9-4417-4B4A-818EFF4B5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19600"/>
            <a:ext cx="1069200" cy="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 Titelsida Sverige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94AF5392-62ED-44F8-9C3A-849D42D41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65636" r="66216" b="1"/>
          <a:stretch/>
        </p:blipFill>
        <p:spPr>
          <a:xfrm>
            <a:off x="-12215" y="1"/>
            <a:ext cx="12209516" cy="65204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Titelsida 02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tx2"/>
                </a:solidFill>
              </a:defRPr>
            </a:lvl1pPr>
          </a:lstStyle>
          <a:p>
            <a:fld id="{E988994D-A36B-41C8-AEDD-2A414F57F1D0}" type="datetime1">
              <a:rPr lang="sv-SE" smtClean="0"/>
              <a:t>2024-10-06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EBFABF-B447-D38D-8F85-0F21C77E7C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19600"/>
            <a:ext cx="1069200" cy="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) Titelsida Sverige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1D5F50C-D480-4DA6-A355-E14F560CF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227" t="25780" b="38148"/>
          <a:stretch/>
        </p:blipFill>
        <p:spPr>
          <a:xfrm>
            <a:off x="0" y="-13648"/>
            <a:ext cx="10467834" cy="68871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Titelsida 03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tx2"/>
                </a:solidFill>
              </a:defRPr>
            </a:lvl1pPr>
          </a:lstStyle>
          <a:p>
            <a:fld id="{7D2ABDEF-5C51-41B0-82A4-E82E79C36272}" type="datetime1">
              <a:rPr lang="sv-SE" smtClean="0"/>
              <a:t>2024-10-06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E24C50-3EDE-A798-A996-58260EC06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19600"/>
            <a:ext cx="1069200" cy="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) Titelsida Sverige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9834903-9787-4C75-A987-55168606120C}"/>
              </a:ext>
            </a:extLst>
          </p:cNvPr>
          <p:cNvSpPr/>
          <p:nvPr userDrawn="1"/>
        </p:nvSpPr>
        <p:spPr>
          <a:xfrm>
            <a:off x="0" y="0"/>
            <a:ext cx="12192000" cy="6861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1A5B715E-7735-4CBC-B163-A08139FF3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5580" r="75043"/>
          <a:stretch/>
        </p:blipFill>
        <p:spPr>
          <a:xfrm>
            <a:off x="3193577" y="-40943"/>
            <a:ext cx="9048465" cy="65407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BBC58D8-6E3D-45D1-84AD-D0E9480D0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32" y="1663338"/>
            <a:ext cx="6792685" cy="2125300"/>
          </a:xfrm>
        </p:spPr>
        <p:txBody>
          <a:bodyPr anchor="b"/>
          <a:lstStyle>
            <a:lvl1pPr algn="l"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Titelsida 04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B79536-02D2-4312-8EF8-606F840A0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532" y="3840481"/>
            <a:ext cx="6792685" cy="6648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8336-3743-4CD6-8F45-0E89B72D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600" y="6399173"/>
            <a:ext cx="982054" cy="224948"/>
          </a:xfrm>
        </p:spPr>
        <p:txBody>
          <a:bodyPr/>
          <a:lstStyle>
            <a:lvl1pPr>
              <a:defRPr sz="1100" b="1">
                <a:solidFill>
                  <a:schemeClr val="tx2"/>
                </a:solidFill>
              </a:defRPr>
            </a:lvl1pPr>
          </a:lstStyle>
          <a:p>
            <a:fld id="{3A8ABE2E-47AF-4A7D-9366-D99B863A742D}" type="datetime1">
              <a:rPr lang="sv-SE" smtClean="0"/>
              <a:t>2024-10-06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F46ADEF-0402-3B63-6038-AEDF1570C0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19600"/>
            <a:ext cx="1069200" cy="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A967D6C-6C85-4636-AF9B-5DD88279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31723"/>
            <a:ext cx="7882467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193561-4BB8-4963-8A4D-DA919FAF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256" y="2961859"/>
            <a:ext cx="7882467" cy="269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DEAB72-0497-4A70-ACF1-D4F6F9CCB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1778" y="6486259"/>
            <a:ext cx="982054" cy="22494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2F24FA6-94B6-4A5C-B7AE-B335726E1F06}" type="datetime1">
              <a:rPr lang="sv-SE" smtClean="0"/>
              <a:pPr/>
              <a:t>2024-10-06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5A2EF2-3CFC-4434-ABC8-BA6EF3F82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354" y="6486259"/>
            <a:ext cx="872929" cy="224948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/>
              <a:t>Svensk Friidrott,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60379F-4324-48FA-86DB-CD08D2CFB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991" y="6486259"/>
            <a:ext cx="534824" cy="224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3D836DD-8858-4EE8-AC0A-01755F89DC1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E43F36-43EE-4BE4-B79E-F9898B6525E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521294"/>
            <a:ext cx="1070727" cy="5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50" r:id="rId21"/>
    <p:sldLayoutId id="2147483656" r:id="rId22"/>
    <p:sldLayoutId id="2147483676" r:id="rId23"/>
    <p:sldLayoutId id="2147483677" r:id="rId24"/>
    <p:sldLayoutId id="2147483678" r:id="rId25"/>
    <p:sldLayoutId id="2147483679" r:id="rId26"/>
    <p:sldLayoutId id="2147483654" r:id="rId27"/>
    <p:sldLayoutId id="2147483655" r:id="rId28"/>
  </p:sldLayoutIdLst>
  <p:hf hdr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36563" indent="-436563" algn="l" defTabSz="914400" rtl="0" eaLnBrk="1" latinLnBrk="0" hangingPunct="1">
        <a:lnSpc>
          <a:spcPct val="100000"/>
        </a:lnSpc>
        <a:spcBef>
          <a:spcPts val="2000"/>
        </a:spcBef>
        <a:buSzPct val="120000"/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85813" indent="-328613" algn="l" defTabSz="914400" rtl="0" eaLnBrk="1" latinLnBrk="0" hangingPunct="1">
        <a:lnSpc>
          <a:spcPct val="100000"/>
        </a:lnSpc>
        <a:spcBef>
          <a:spcPts val="500"/>
        </a:spcBef>
        <a:buSzPct val="120000"/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50925" indent="-230188" algn="l" defTabSz="914400" rtl="0" eaLnBrk="1" latinLnBrk="0" hangingPunct="1">
        <a:lnSpc>
          <a:spcPct val="100000"/>
        </a:lnSpc>
        <a:spcBef>
          <a:spcPts val="500"/>
        </a:spcBef>
        <a:buSzPct val="120000"/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08100" indent="-231775" algn="l" defTabSz="914400" rtl="0" eaLnBrk="1" latinLnBrk="0" hangingPunct="1">
        <a:lnSpc>
          <a:spcPct val="100000"/>
        </a:lnSpc>
        <a:spcBef>
          <a:spcPts val="500"/>
        </a:spcBef>
        <a:buSzPct val="120000"/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03363" indent="-187325" algn="l" defTabSz="914400" rtl="0" eaLnBrk="1" latinLnBrk="0" hangingPunct="1">
        <a:lnSpc>
          <a:spcPct val="100000"/>
        </a:lnSpc>
        <a:spcBef>
          <a:spcPts val="500"/>
        </a:spcBef>
        <a:buSzPct val="120000"/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idrott.se/forening-forbund/forenings-forbundsnyheter/med-friidrotten-har-viggo-hittat-he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212A081-B3B8-D843-D574-E109E742A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Pararesan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0ABF2627-FC74-D581-8955-DE5DA8CC1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Erfarenheter, resultat och nästa steg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463D81-89EA-475F-89F7-0A92A286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173C-8AC9-456F-A55F-B61A3EC38202}" type="datetime1">
              <a:rPr lang="sv-SE" smtClean="0"/>
              <a:t>2024-10-06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50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F3585D-2CC8-4ACB-803E-B57A0D5F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5C6253-4146-4DFC-B265-579B32CF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Flertalet SF bedriver eller har de senaste åren börjat ta över parasporten till sitt egna förbund.</a:t>
            </a:r>
          </a:p>
          <a:p>
            <a:r>
              <a:rPr lang="sv-SE" dirty="0"/>
              <a:t>Svensk Friidrott tog över parafriidrotten 2022</a:t>
            </a:r>
          </a:p>
          <a:p>
            <a:r>
              <a:rPr lang="sv-SE" dirty="0"/>
              <a:t>Fler aktiva och fler föreningar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520D02-E6C7-487D-B8AD-5C70315F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BC57-3ADE-4939-B4FF-9A9ED4782B40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9BA41B-D4D6-4FFA-9FED-946799A2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79F683-027E-49EB-89FA-2320DA97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8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8ED0-3CF9-816F-5135-51462F0C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har Pararesan gått till?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762C67-DCA5-F0E5-58C3-97D7C541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256" y="2961859"/>
            <a:ext cx="7882467" cy="3524400"/>
          </a:xfrm>
        </p:spPr>
        <p:txBody>
          <a:bodyPr/>
          <a:lstStyle/>
          <a:p>
            <a:r>
              <a:rPr lang="sv-SE" dirty="0"/>
              <a:t>Prova-på-tillfällen</a:t>
            </a:r>
          </a:p>
          <a:p>
            <a:r>
              <a:rPr lang="sv-SE" dirty="0"/>
              <a:t>Skolbesök</a:t>
            </a:r>
          </a:p>
          <a:p>
            <a:r>
              <a:rPr lang="sv-SE" dirty="0"/>
              <a:t>Nätverk med kommuner, Parasport Sverige, andra förbund, RF</a:t>
            </a:r>
          </a:p>
          <a:p>
            <a:r>
              <a:rPr lang="sv-SE" dirty="0"/>
              <a:t>Specialanpassat material för föreningar</a:t>
            </a:r>
          </a:p>
          <a:p>
            <a:r>
              <a:rPr lang="sv-SE" dirty="0"/>
              <a:t>Besökta platser:</a:t>
            </a:r>
          </a:p>
          <a:p>
            <a:pPr lvl="1"/>
            <a:r>
              <a:rPr lang="sv-SE" dirty="0"/>
              <a:t>Umeå, Östersund, Sundsvall, Gävle, Falun, Uppsala, Sollentuna, Täby, Danderyd, Visby, Eskilstuna, Karlstad, Växjö, Göteborg, Ljungby, Ängelholm, Malmö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7DCEA7-595E-D696-ABAF-73F896D3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098FC9-B016-649C-78BE-F4709D10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DD1EB7-E301-D7BE-813E-70DA41F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3</a:t>
            </a:fld>
            <a:endParaRPr lang="sv-SE"/>
          </a:p>
        </p:txBody>
      </p:sp>
      <p:pic>
        <p:nvPicPr>
          <p:cNvPr id="8" name="Bildobjekt 7" descr="En bild som visar Sport, person, Individsporter, sport&#10;&#10;Automatiskt genererad beskrivning">
            <a:extLst>
              <a:ext uri="{FF2B5EF4-FFF2-40B4-BE49-F238E27FC236}">
                <a16:creationId xmlns:a16="http://schemas.microsoft.com/office/drawing/2014/main" id="{6BF8DFE5-4501-6DE7-4551-2E4A5AFC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88" y="2961859"/>
            <a:ext cx="2695867" cy="3828973"/>
          </a:xfrm>
          <a:prstGeom prst="rect">
            <a:avLst/>
          </a:prstGeom>
        </p:spPr>
      </p:pic>
      <p:pic>
        <p:nvPicPr>
          <p:cNvPr id="10" name="Bildobjekt 9" descr="En bild som visar klädsel, person, Människoansikte, tjej&#10;&#10;Automatiskt genererad beskrivning">
            <a:extLst>
              <a:ext uri="{FF2B5EF4-FFF2-40B4-BE49-F238E27FC236}">
                <a16:creationId xmlns:a16="http://schemas.microsoft.com/office/drawing/2014/main" id="{161929F0-2FD7-37FB-BADD-DC6791975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3" y="2186458"/>
            <a:ext cx="2358374" cy="26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85E36-6328-9A4C-25F7-9402AA62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Nyckelfaktorer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194990-8DC6-8F98-A4DE-5377CDE2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Minst 3 tillfällen över relativt kort period vid prova-på-tillfällen</a:t>
            </a:r>
          </a:p>
          <a:p>
            <a:r>
              <a:rPr lang="sv-SE" dirty="0"/>
              <a:t>Tät dialog med föreningen och ledarna så de har en plan/ambition om fortsatt verksamhet efter prova-på-tillfällena</a:t>
            </a:r>
          </a:p>
          <a:p>
            <a:r>
              <a:rPr lang="sv-SE" dirty="0"/>
              <a:t>Föreningen ansvarar för prova-på-tillfällena direkt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53EA03-6FF5-351F-E857-E77DA26C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2DF64-E94D-2249-F0E2-29E650BD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F8A6A-4C29-A8DE-1352-0E3B7CA8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77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10164-62D6-94C8-4959-F64BE097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av resan hittills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0C333-4D7B-BA77-FFEE-4178B4E4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Ökat antal klassificerade utövare </a:t>
            </a:r>
            <a:r>
              <a:rPr lang="sv-SE" b="1" dirty="0"/>
              <a:t>(20 </a:t>
            </a:r>
            <a:r>
              <a:rPr lang="sv-SE" b="1" dirty="0">
                <a:sym typeface="Wingdings" panose="05000000000000000000" pitchFamily="2" charset="2"/>
              </a:rPr>
              <a:t> 100)</a:t>
            </a:r>
            <a:endParaRPr lang="sv-SE" b="1" dirty="0"/>
          </a:p>
          <a:p>
            <a:r>
              <a:rPr lang="sv-SE" b="1" dirty="0"/>
              <a:t>Ca 1100 aktiverade </a:t>
            </a:r>
            <a:r>
              <a:rPr lang="sv-SE" dirty="0"/>
              <a:t>barn/ungdomar/vuxna</a:t>
            </a:r>
          </a:p>
          <a:p>
            <a:r>
              <a:rPr lang="sv-SE" dirty="0"/>
              <a:t>Tävlingar: SM, NM, Virtus EM m.fl.</a:t>
            </a:r>
          </a:p>
          <a:p>
            <a:r>
              <a:rPr lang="sv-SE" dirty="0"/>
              <a:t>Öppen klass</a:t>
            </a:r>
          </a:p>
          <a:p>
            <a:r>
              <a:rPr lang="sv-SE" dirty="0"/>
              <a:t>Arrangörshandbok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FA25AD-E8BC-209E-320E-D75346FE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DBC283-6BE0-A2FB-0335-E1C2E178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AF9A9E-9F0A-C69B-CE1F-8AEAC08E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50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5EF8E-9E64-C45E-06A3-FDFAB5F9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nu?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5CF2F3-D885-91B8-C1C9-61BD715B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256" y="2961859"/>
            <a:ext cx="6805601" cy="2699763"/>
          </a:xfrm>
        </p:spPr>
        <p:txBody>
          <a:bodyPr/>
          <a:lstStyle/>
          <a:p>
            <a:r>
              <a:rPr lang="sv-SE" dirty="0"/>
              <a:t>Största behoven: trygghet/kunskap hos ledarna, material</a:t>
            </a:r>
          </a:p>
          <a:p>
            <a:r>
              <a:rPr lang="sv-SE" dirty="0"/>
              <a:t>Materialvagn</a:t>
            </a:r>
          </a:p>
          <a:p>
            <a:r>
              <a:rPr lang="sv-SE" dirty="0"/>
              <a:t>Förbättra förutsättningarna</a:t>
            </a:r>
          </a:p>
          <a:p>
            <a:r>
              <a:rPr lang="sv-SE" b="1" dirty="0"/>
              <a:t>ANMÄL DIN FÖRENINGS INTRESSE REDAN IDAG SÅ VI KAN PLANERA FÖR 2025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3F6D7F-6DFF-9A56-1BB3-820FD14C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21A22C-4919-27DC-F62C-34D229AA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B27AD-8C2D-A4F7-EE42-D0EE5B74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6</a:t>
            </a:fld>
            <a:endParaRPr lang="sv-SE"/>
          </a:p>
        </p:txBody>
      </p:sp>
      <p:pic>
        <p:nvPicPr>
          <p:cNvPr id="8" name="Bildobjekt 7" descr="En bild som visar text, utomhus, hjul, himmel&#10;&#10;Automatiskt genererad beskrivning">
            <a:extLst>
              <a:ext uri="{FF2B5EF4-FFF2-40B4-BE49-F238E27FC236}">
                <a16:creationId xmlns:a16="http://schemas.microsoft.com/office/drawing/2014/main" id="{FE1E6F34-97DE-8665-B635-EE2C86133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98" y="1331723"/>
            <a:ext cx="3662417" cy="4883223"/>
          </a:xfrm>
          <a:prstGeom prst="rect">
            <a:avLst/>
          </a:prstGeom>
        </p:spPr>
      </p:pic>
      <p:pic>
        <p:nvPicPr>
          <p:cNvPr id="9" name="Bildobjekt 8" descr="En bild som visar Människoansikte, text, person, skärmbild&#10;&#10;Automatiskt genererad beskrivning">
            <a:extLst>
              <a:ext uri="{FF2B5EF4-FFF2-40B4-BE49-F238E27FC236}">
                <a16:creationId xmlns:a16="http://schemas.microsoft.com/office/drawing/2014/main" id="{3B497612-E0F7-4B76-641A-6A2DE942D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" y="1331723"/>
            <a:ext cx="7095856" cy="47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3DD642-839E-CC9E-6E5F-662FEABC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0B56A1-9250-72C8-AEA8-C04FDAC0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F524A0-789E-EDA1-C717-A51AD6CB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7</a:t>
            </a:fld>
            <a:endParaRPr lang="sv-SE"/>
          </a:p>
        </p:txBody>
      </p:sp>
      <p:pic>
        <p:nvPicPr>
          <p:cNvPr id="8" name="Bildobjekt 7" descr="En bild som visar klädsel, Människoansikte, text, person&#10;&#10;Automatiskt genererad beskrivning">
            <a:hlinkClick r:id="rId3"/>
            <a:extLst>
              <a:ext uri="{FF2B5EF4-FFF2-40B4-BE49-F238E27FC236}">
                <a16:creationId xmlns:a16="http://schemas.microsoft.com/office/drawing/2014/main" id="{718F8812-4FAC-442A-4E29-B5BD71026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8" y="1027629"/>
            <a:ext cx="8083824" cy="48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1E926-848D-3E11-39E7-C0D4BFA1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55" y="1343811"/>
            <a:ext cx="7882467" cy="1325563"/>
          </a:xfrm>
        </p:spPr>
        <p:txBody>
          <a:bodyPr/>
          <a:lstStyle/>
          <a:p>
            <a:r>
              <a:rPr lang="sv-SE" dirty="0"/>
              <a:t>Reflektion/diskussion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08FE6-A765-5B05-5C96-43A37708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Hur kan vi få fler aktiva som Viggo att hitta till friidrotten och känna sig välkomna? (Även om vi inte har en paragrupp i föreningen) </a:t>
            </a:r>
            <a:endParaRPr lang="sv-SE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Hur ser det ut i er verksamhet? Möter ni personer som har liknande behov som Viggo? Tänk både under träning/tävling/på arenan/i friidrottshallen/medföljare till den aktiva m.m. </a:t>
            </a:r>
            <a:endParaRPr lang="sv-SE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Hur kan jag som ledare underlätta?</a:t>
            </a:r>
            <a:endParaRPr lang="sv-SE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Vad behöver jag som ledare för stöd för att kunna göra det?</a:t>
            </a:r>
            <a:endParaRPr lang="sv-SE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Vad finns för utmaningar/hinder idag?</a:t>
            </a:r>
            <a:endParaRPr lang="sv-SE" dirty="0">
              <a:solidFill>
                <a:srgbClr val="00000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555640-EC53-637A-4290-E3F84543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1396-EDD9-4C27-B8F2-EB02B51CD38B}" type="datetime1">
              <a:rPr lang="sv-SE" smtClean="0"/>
              <a:t>2024-10-06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D70AFE-A0CF-53C0-C587-7C64F65E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Friidrott,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C0B1FE-0E7A-3191-FFD9-8F06685E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36DD-8858-4EE8-AC0A-01755F89DC1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3022"/>
      </p:ext>
    </p:extLst>
  </p:cSld>
  <p:clrMapOvr>
    <a:masterClrMapping/>
  </p:clrMapOvr>
</p:sld>
</file>

<file path=ppt/theme/theme1.xml><?xml version="1.0" encoding="utf-8"?>
<a:theme xmlns:a="http://schemas.openxmlformats.org/drawingml/2006/main" name="Svensk Friidrott">
  <a:themeElements>
    <a:clrScheme name="Svenska Friidrottsförb 2022">
      <a:dk1>
        <a:srgbClr val="333333"/>
      </a:dk1>
      <a:lt1>
        <a:sysClr val="window" lastClr="FFFFFF"/>
      </a:lt1>
      <a:dk2>
        <a:srgbClr val="0065BD"/>
      </a:dk2>
      <a:lt2>
        <a:srgbClr val="FECB00"/>
      </a:lt2>
      <a:accent1>
        <a:srgbClr val="1D3B77"/>
      </a:accent1>
      <a:accent2>
        <a:srgbClr val="0065BD"/>
      </a:accent2>
      <a:accent3>
        <a:srgbClr val="E7A740"/>
      </a:accent3>
      <a:accent4>
        <a:srgbClr val="67A7DE"/>
      </a:accent4>
      <a:accent5>
        <a:srgbClr val="FCF2D7"/>
      </a:accent5>
      <a:accent6>
        <a:srgbClr val="FCCB00"/>
      </a:accent6>
      <a:hlink>
        <a:srgbClr val="0065BD"/>
      </a:hlink>
      <a:folHlink>
        <a:srgbClr val="E7A740"/>
      </a:folHlink>
    </a:clrScheme>
    <a:fontScheme name="Svensk Friidrott Futura book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enskFriidrott 2022 FUTURA BOOK VER5" id="{AAD54C54-9508-4D2C-B9EA-CF8D40A8AF91}" vid="{9E09C374-3815-4E4A-82B5-1DFFCCFD52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svenskfriidrott-2022-futura-book-ver5</Template>
  <TotalTime>182</TotalTime>
  <Words>770</Words>
  <Application>Microsoft Office PowerPoint</Application>
  <PresentationFormat>Bredbild</PresentationFormat>
  <Paragraphs>89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Futura Std Book</vt:lpstr>
      <vt:lpstr>Times New Roman</vt:lpstr>
      <vt:lpstr>Wingdings</vt:lpstr>
      <vt:lpstr>Svensk Friidrott</vt:lpstr>
      <vt:lpstr>Pararesan</vt:lpstr>
      <vt:lpstr>Bakgrund och syfte</vt:lpstr>
      <vt:lpstr>Hur har Pararesan gått till?</vt:lpstr>
      <vt:lpstr>Nyckelfaktorer</vt:lpstr>
      <vt:lpstr>Resultat av resan hittills</vt:lpstr>
      <vt:lpstr>Vad händer nu?</vt:lpstr>
      <vt:lpstr>PowerPoint-presentation</vt:lpstr>
      <vt:lpstr>Reflektion/diskussion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Kax Fromholz</dc:creator>
  <cp:lastModifiedBy>Marcus Kax Fromholz</cp:lastModifiedBy>
  <cp:revision>7</cp:revision>
  <dcterms:created xsi:type="dcterms:W3CDTF">2024-09-12T11:24:27Z</dcterms:created>
  <dcterms:modified xsi:type="dcterms:W3CDTF">2024-10-06T07:44:38Z</dcterms:modified>
</cp:coreProperties>
</file>